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6085" r:id="rId4"/>
    <p:sldId id="7348" r:id="rId6"/>
    <p:sldId id="5693" r:id="rId7"/>
    <p:sldId id="6087" r:id="rId8"/>
    <p:sldId id="7052" r:id="rId9"/>
    <p:sldId id="7273" r:id="rId10"/>
    <p:sldId id="7269" r:id="rId11"/>
    <p:sldId id="7279" r:id="rId12"/>
    <p:sldId id="7280" r:id="rId13"/>
    <p:sldId id="7282" r:id="rId14"/>
    <p:sldId id="7283" r:id="rId15"/>
    <p:sldId id="7286" r:id="rId16"/>
    <p:sldId id="7287" r:id="rId17"/>
    <p:sldId id="7288" r:id="rId18"/>
    <p:sldId id="7289" r:id="rId19"/>
    <p:sldId id="7290" r:id="rId20"/>
    <p:sldId id="7291" r:id="rId21"/>
    <p:sldId id="7292" r:id="rId22"/>
    <p:sldId id="7293" r:id="rId23"/>
    <p:sldId id="7294" r:id="rId24"/>
    <p:sldId id="7349" r:id="rId25"/>
    <p:sldId id="7296" r:id="rId26"/>
    <p:sldId id="7297" r:id="rId27"/>
    <p:sldId id="7298" r:id="rId28"/>
    <p:sldId id="7299" r:id="rId29"/>
    <p:sldId id="7300" r:id="rId30"/>
    <p:sldId id="7268" r:id="rId31"/>
    <p:sldId id="7302" r:id="rId32"/>
    <p:sldId id="7303" r:id="rId33"/>
    <p:sldId id="7305" r:id="rId34"/>
    <p:sldId id="7306" r:id="rId35"/>
    <p:sldId id="7307" r:id="rId36"/>
    <p:sldId id="7308" r:id="rId37"/>
    <p:sldId id="7309" r:id="rId38"/>
    <p:sldId id="7310" r:id="rId39"/>
    <p:sldId id="7274" r:id="rId40"/>
    <p:sldId id="7350" r:id="rId41"/>
    <p:sldId id="7385" r:id="rId42"/>
    <p:sldId id="7386" r:id="rId43"/>
    <p:sldId id="7388" r:id="rId44"/>
    <p:sldId id="6936" r:id="rId45"/>
  </p:sldIdLst>
  <p:sldSz cx="9144000" cy="5143500" type="screen16x9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-876" y="-102"/>
      </p:cViewPr>
      <p:guideLst>
        <p:guide orient="horz" pos="186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x-none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171" name="日期占位符 2"/>
          <p:cNvSpPr>
            <a:spLocks noGrp="1"/>
          </p:cNvSpPr>
          <p:nvPr>
            <p:ph type="dt"/>
          </p:nvPr>
        </p:nvSpPr>
        <p:spPr>
          <a:xfrm>
            <a:off x="3883025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x-none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17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3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 eaLnBrk="1" hangingPunct="1"/>
            <a:r>
              <a:rPr lang="zh-CN" altLang="en-US" dirty="0"/>
              <a:t>第二级</a:t>
            </a:r>
            <a:endParaRPr lang="zh-CN" altLang="en-US" dirty="0"/>
          </a:p>
          <a:p>
            <a:pPr lvl="2" indent="0" eaLnBrk="1" hangingPunct="1"/>
            <a:r>
              <a:rPr lang="zh-CN" altLang="en-US" dirty="0"/>
              <a:t>第三级</a:t>
            </a:r>
            <a:endParaRPr lang="zh-CN" altLang="en-US" dirty="0"/>
          </a:p>
          <a:p>
            <a:pPr lvl="3" indent="0" eaLnBrk="1" hangingPunct="1"/>
            <a:r>
              <a:rPr lang="zh-CN" altLang="en-US" dirty="0"/>
              <a:t>第四级</a:t>
            </a:r>
            <a:endParaRPr lang="zh-CN" altLang="en-US" dirty="0"/>
          </a:p>
          <a:p>
            <a:pPr lvl="4" indent="0" eaLnBrk="1" hangingPunct="1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4" name="页脚占位符 5"/>
          <p:cNvSpPr>
            <a:spLocks noGrp="1"/>
          </p:cNvSpPr>
          <p:nvPr>
            <p:ph type="ftr" sz="quarter"/>
          </p:nvPr>
        </p:nvSpPr>
        <p:spPr>
          <a:xfrm>
            <a:off x="0" y="8685213"/>
            <a:ext cx="2970213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en-US" altLang="x-none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宋体" pitchFamily="2" charset="-122"/>
              <a:cs typeface="+mn-cs"/>
            </a:endParaRPr>
          </a:p>
        </p:txBody>
      </p:sp>
      <p:sp>
        <p:nvSpPr>
          <p:cNvPr id="7175" name="灯片编号占位符 6"/>
          <p:cNvSpPr>
            <a:spLocks noGrp="1"/>
          </p:cNvSpPr>
          <p:nvPr>
            <p:ph type="sldNum" sz="quarter"/>
          </p:nvPr>
        </p:nvSpPr>
        <p:spPr>
          <a:xfrm>
            <a:off x="3883025" y="8685213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lstStyle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itchFamily="34" charset="0"/>
                <a:ea typeface="宋体" pitchFamily="2" charset="-122"/>
                <a:cs typeface="+mn-ea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chemeClr val="tx1"/>
        </a:solidFill>
        <a:latin typeface="Arial" pitchFamily="34" charset="0"/>
        <a:ea typeface="宋体" pitchFamily="2" charset="-122"/>
      </a:defRPr>
    </a:lvl1pPr>
    <a:lvl2pPr marL="457200" lvl="1" algn="l" defTabSz="0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chemeClr val="tx1"/>
        </a:solidFill>
        <a:latin typeface="Arial" pitchFamily="34" charset="0"/>
        <a:ea typeface="宋体" pitchFamily="2" charset="-122"/>
      </a:defRPr>
    </a:lvl2pPr>
    <a:lvl3pPr marL="914400" lvl="2" algn="l" defTabSz="0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chemeClr val="tx1"/>
        </a:solidFill>
        <a:latin typeface="Arial" pitchFamily="34" charset="0"/>
        <a:ea typeface="宋体" pitchFamily="2" charset="-122"/>
      </a:defRPr>
    </a:lvl3pPr>
    <a:lvl4pPr marL="1371600" lvl="3" algn="l" defTabSz="0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chemeClr val="tx1"/>
        </a:solidFill>
        <a:latin typeface="Arial" pitchFamily="34" charset="0"/>
        <a:ea typeface="宋体" pitchFamily="2" charset="-122"/>
      </a:defRPr>
    </a:lvl4pPr>
    <a:lvl5pPr marL="1828800" lvl="4" algn="l" defTabSz="0" rtl="0" eaLnBrk="0" fontAlgn="base" hangingPunct="0">
      <a:spcBef>
        <a:spcPct val="0"/>
      </a:spcBef>
      <a:spcAft>
        <a:spcPct val="0"/>
      </a:spcAft>
      <a:buFont typeface="Arial" pitchFamily="34" charset="0"/>
      <a:defRPr sz="1200" kern="1200">
        <a:solidFill>
          <a:schemeClr val="tx1"/>
        </a:solidFill>
        <a:latin typeface="Arial" pitchFamily="34" charset="0"/>
        <a:ea typeface="宋体" pitchFamily="2" charset="-122"/>
      </a:defRPr>
    </a:lvl5pPr>
    <a:lvl6pPr marL="2286000" lvl="5" indent="0" algn="l" defTabSz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2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6pPr>
    <a:lvl7pPr marL="2743200" lvl="6" indent="0" algn="l" defTabSz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2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7pPr>
    <a:lvl8pPr marL="3200400" lvl="7" indent="0" algn="l" defTabSz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2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8pPr>
    <a:lvl9pPr marL="3657600" lvl="8" indent="0" algn="l" defTabSz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itchFamily="34" charset="0"/>
      <a:buNone/>
      <a:defRPr sz="1200" b="0" i="0" u="none" kern="1200" baseline="0">
        <a:solidFill>
          <a:schemeClr val="tx1"/>
        </a:solidFill>
        <a:latin typeface="Arial" pitchFamily="34" charset="0"/>
        <a:ea typeface="宋体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幻灯片图像占位符 1"/>
          <p:cNvSpPr>
            <a:spLocks noGrp="1" noRot="1" noChangeAspect="1"/>
          </p:cNvSpPr>
          <p:nvPr>
            <p:ph type="sldImg" idx="4294967295"/>
          </p:nvPr>
        </p:nvSpPr>
        <p:spPr>
          <a:xfrm>
            <a:off x="382587" y="685800"/>
            <a:ext cx="6091237" cy="3427412"/>
          </a:xfrm>
          <a:prstGeom prst="rect">
            <a:avLst/>
          </a:prstGeom>
        </p:spPr>
        <p:txBody>
          <a:bodyPr vert="horz" lIns="91440" tIns="45720" rIns="91440" bIns="45720" anchor="t"/>
          <a:lstStyle/>
          <a:p/>
        </p:txBody>
      </p:sp>
      <p:sp>
        <p:nvSpPr>
          <p:cNvPr id="1048655" name="文本占位符 2"/>
          <p:cNvSpPr>
            <a:spLocks noGrp="1"/>
          </p:cNvSpPr>
          <p:nvPr>
            <p:ph type="body" idx="4294967295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</p:spPr>
        <p:txBody>
          <a:bodyPr vert="horz" lIns="0" tIns="0" rIns="0" bIns="0" anchor="t"/>
          <a:lstStyle/>
          <a:p>
            <a:pPr lvl="0"/>
            <a:endParaRPr lang="zh-CN" altLang="en-US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 dir="l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slow" advTm="0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</p:spTree>
  </p:cSld>
  <p:clrMapOvr>
    <a:masterClrMapping/>
  </p:clrMapOvr>
  <p:transition spd="slow" advTm="0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cover dir="lu"/>
  </p:transition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cover dir="lu"/>
  </p:transition>
  <p:hf sldNum="0" hdr="0" ftr="0" dt="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 kern="12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buFont typeface="Arial" pitchFamily="34" charset="0"/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lvl="1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2pPr>
      <a:lvl3pPr marL="1143000" lvl="2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3pPr>
      <a:lvl4pPr marL="1600200" lvl="3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4pPr>
      <a:lvl5pPr marL="2057400" lvl="4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直接连接符 4099"/>
          <p:cNvSpPr/>
          <p:nvPr/>
        </p:nvSpPr>
        <p:spPr>
          <a:xfrm>
            <a:off x="6350" y="4281805"/>
            <a:ext cx="9131300" cy="1588"/>
          </a:xfrm>
          <a:prstGeom prst="line">
            <a:avLst/>
          </a:prstGeom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97" name="Rectangle 2"/>
          <p:cNvSpPr>
            <a:spLocks noGrp="1"/>
          </p:cNvSpPr>
          <p:nvPr>
            <p:ph type="ctrTitle"/>
          </p:nvPr>
        </p:nvSpPr>
        <p:spPr>
          <a:xfrm>
            <a:off x="127635" y="727075"/>
            <a:ext cx="8888413" cy="1470025"/>
          </a:xfrm>
          <a:noFill/>
          <a:ln>
            <a:noFill/>
          </a:ln>
        </p:spPr>
        <p:txBody>
          <a:bodyPr anchor="t"/>
          <a:lstStyle/>
          <a:p>
            <a:pPr marL="0" algn="ctr" defTabSz="449580" latinLnBrk="0">
              <a:buSzPct val="100000"/>
              <a:buFont typeface="Times New Roman" pitchFamily="18" charset="0"/>
              <a:buNone/>
            </a:pPr>
            <a:r>
              <a:rPr lang="zh-CN" altLang="en-US" sz="3600" b="1" kern="900" spc="-100" dirty="0">
                <a:solidFill>
                  <a:srgbClr val="C00000"/>
                </a:solidFill>
                <a:uFillTx/>
                <a:latin typeface="方正黑体_GBK" pitchFamily="65" charset="-122"/>
                <a:ea typeface="方正黑体_GBK" pitchFamily="65" charset="-122"/>
                <a:sym typeface="微软雅黑" charset="-122"/>
              </a:rPr>
              <a:t>安全生产专项整治三年行动视频会</a:t>
            </a:r>
            <a:endParaRPr lang="en-US" altLang="zh-CN" sz="3600" b="1" kern="900" spc="-100" dirty="0">
              <a:solidFill>
                <a:srgbClr val="C00000"/>
              </a:solidFill>
              <a:uFillTx/>
              <a:latin typeface="方正黑体_GBK" pitchFamily="65" charset="-122"/>
              <a:ea typeface="方正黑体_GBK" pitchFamily="65" charset="-122"/>
              <a:sym typeface="微软雅黑" charset="-122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3008"/>
          <p:cNvSpPr txBox="1"/>
          <p:nvPr/>
        </p:nvSpPr>
        <p:spPr>
          <a:xfrm>
            <a:off x="423545" y="839470"/>
            <a:ext cx="8497570" cy="427418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安全生产工作的总抓手</a:t>
            </a:r>
            <a:endParaRPr lang="zh-CN" altLang="en-US" sz="2400" dirty="0" smtClean="0">
              <a:solidFill>
                <a:srgbClr val="FF0000"/>
              </a:solidFill>
              <a:effectLst/>
              <a:latin typeface="方正黑体_GBK" pitchFamily="65" charset="-122"/>
              <a:ea typeface="方正黑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effectLst/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          ——</a:t>
            </a:r>
            <a:r>
              <a:rPr lang="zh-CN" altLang="en-US" sz="2000" dirty="0" smtClean="0">
                <a:effectLst/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以</a:t>
            </a:r>
            <a:r>
              <a:rPr lang="en-US" altLang="zh-CN" sz="2000" dirty="0">
                <a:effectLst/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“</a:t>
            </a:r>
            <a:r>
              <a:rPr lang="zh-CN" altLang="en-US" sz="2000" dirty="0">
                <a:effectLst/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五个三</a:t>
            </a:r>
            <a:r>
              <a:rPr lang="en-US" altLang="zh-CN" sz="2000" dirty="0">
                <a:effectLst/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”</a:t>
            </a:r>
            <a:r>
              <a:rPr lang="zh-CN" altLang="en-US" sz="2000" dirty="0">
                <a:effectLst/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落实</a:t>
            </a:r>
            <a:r>
              <a:rPr lang="en-US" altLang="zh-CN" sz="2000" dirty="0">
                <a:effectLst/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“3+11”</a:t>
            </a:r>
            <a:r>
              <a:rPr lang="zh-CN" altLang="en-US" sz="2000" noProof="1">
                <a:solidFill>
                  <a:schemeClr val="tx1"/>
                </a:solidFill>
                <a:effectLst/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专项整治方案</a:t>
            </a:r>
            <a:endParaRPr lang="zh-CN" altLang="en-US" sz="2000" noProof="1">
              <a:solidFill>
                <a:schemeClr val="tx1"/>
              </a:solidFill>
              <a:effectLst/>
              <a:latin typeface="方正楷体_GBK" pitchFamily="65" charset="-122"/>
              <a:ea typeface="方正楷体_GBK" pitchFamily="65" charset="-122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 noProof="1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1. 要义</a:t>
            </a:r>
            <a:r>
              <a:rPr lang="en-US" altLang="zh-CN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三个要义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（指导思想：贯彻落实总书记安全生产思想，措施：</a:t>
            </a:r>
            <a:r>
              <a:rPr lang="zh-CN" altLang="en-US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从根本上消除事故隐患，其实包括从根本上防风险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，目标：遏制重特大事故）</a:t>
            </a:r>
            <a:endParaRPr lang="zh-CN" altLang="en-US" sz="1800" noProof="1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2. 关键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sym typeface="宋体" pitchFamily="2" charset="-122"/>
              </a:rPr>
              <a:t>——</a:t>
            </a:r>
            <a:r>
              <a:rPr lang="zh-CN" altLang="en-US" sz="180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以企业主任责任落实为核心的</a:t>
            </a:r>
            <a:r>
              <a:rPr lang="zh-CN" altLang="en-US" sz="180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三个责任</a:t>
            </a:r>
            <a:r>
              <a:rPr lang="zh-CN" altLang="en-US" sz="180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落实（党政领导干部责任，政府部门监管责任，企业主体责任）</a:t>
            </a:r>
            <a:endParaRPr lang="zh-CN" altLang="en-US" sz="1800" noProof="1"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3. 重点</a:t>
            </a:r>
            <a:r>
              <a:rPr lang="en-US" altLang="zh-CN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三个重点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（安全生产基本面改善，企业安全生产标准化，围绕“两重大一突出”实施专项整治——重大风险、重大隐患、突出违法行为）</a:t>
            </a:r>
            <a:endParaRPr lang="zh-CN" altLang="en-US" sz="1800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4. 抓手</a:t>
            </a:r>
            <a:r>
              <a:rPr lang="en-US" altLang="zh-CN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三个抓手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（长期抓标准化</a:t>
            </a:r>
            <a:r>
              <a:rPr lang="en-US" altLang="zh-CN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全员责任制解决谁来干事，日常抓日周月</a:t>
            </a:r>
            <a:r>
              <a:rPr lang="en-US" altLang="zh-CN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双防或三防控解决怎样干事，总工程师制度解决关键的事）</a:t>
            </a:r>
            <a:endParaRPr lang="zh-CN" altLang="en-US" sz="1800" noProof="1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 noProof="1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5. </a:t>
            </a:r>
            <a:r>
              <a:rPr lang="zh-CN" altLang="en-US" sz="180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保障</a:t>
            </a:r>
            <a:r>
              <a:rPr lang="en-US" altLang="zh-CN" sz="1800" noProof="1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 noProof="1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三个</a:t>
            </a:r>
            <a:r>
              <a:rPr lang="zh-CN" altLang="en-US" sz="180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手段</a:t>
            </a:r>
            <a:r>
              <a:rPr lang="zh-CN" altLang="en-US" sz="1800" noProof="1">
                <a:solidFill>
                  <a:schemeClr val="tx1"/>
                </a:solidFill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（追责问责要怕，</a:t>
            </a:r>
            <a:r>
              <a:rPr lang="zh-CN" altLang="en-US" sz="180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机制建设来引，科技手段支撑</a:t>
            </a:r>
            <a:r>
              <a:rPr lang="zh-CN" altLang="en-US" sz="1800" noProof="1">
                <a:solidFill>
                  <a:schemeClr val="tx1"/>
                </a:solidFill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）</a:t>
            </a:r>
            <a:endParaRPr lang="zh-CN" altLang="en-US" sz="1800" noProof="1">
              <a:solidFill>
                <a:schemeClr val="tx1"/>
              </a:solidFill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0" y="295910"/>
            <a:ext cx="914400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p>
            <a:pPr>
              <a:spcBef>
                <a:spcPts val="500"/>
              </a:spcBef>
            </a:pP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（三）三年专项整治需要把握的五个要点</a:t>
            </a:r>
            <a:endParaRPr lang="zh-CN" altLang="en-US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3008"/>
          <p:cNvSpPr txBox="1"/>
          <p:nvPr/>
        </p:nvSpPr>
        <p:spPr>
          <a:xfrm>
            <a:off x="395605" y="379730"/>
            <a:ext cx="8497570" cy="427418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最核心的思想</a:t>
            </a:r>
            <a:endParaRPr lang="zh-CN" altLang="en-US" sz="2400" dirty="0" smtClean="0">
              <a:solidFill>
                <a:srgbClr val="FF0000"/>
              </a:solidFill>
              <a:effectLst/>
              <a:latin typeface="方正黑体_GBK" pitchFamily="65" charset="-122"/>
              <a:ea typeface="方正黑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不要用常态管理替代三年行动，不要用一般隐患排查替代三年行动</a:t>
            </a:r>
            <a:endParaRPr lang="zh-CN" altLang="en-US" sz="1800">
              <a:solidFill>
                <a:srgbClr val="FF0000"/>
              </a:solidFill>
              <a:effectLst/>
              <a:latin typeface="方正黑体_GBK" pitchFamily="65" charset="-122"/>
              <a:ea typeface="方正黑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12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800" noProof="1">
              <a:effectLst/>
              <a:latin typeface="方正黑体_GBK" pitchFamily="65" charset="-122"/>
              <a:ea typeface="方正黑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 noProof="1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1. 着力点</a:t>
            </a:r>
            <a:r>
              <a:rPr lang="en-US" altLang="zh-CN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从根本上消除事故隐患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（根本上防风险、根本上除隐患、根本上控事故，那么根源上本质上或突出的问题是什么？怎样消除）</a:t>
            </a:r>
            <a:endParaRPr lang="zh-CN" altLang="en-US" sz="1800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市安委会办公室</a:t>
            </a:r>
            <a:r>
              <a:rPr lang="en-US" altLang="zh-CN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109</a:t>
            </a:r>
            <a:r>
              <a:rPr lang="zh-CN" altLang="en-US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号文件贯彻落实</a:t>
            </a:r>
            <a:endParaRPr lang="zh-CN" altLang="en-US" sz="180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2. 方向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sym typeface="宋体" pitchFamily="2" charset="-122"/>
              </a:rPr>
              <a:t>——</a:t>
            </a:r>
            <a:r>
              <a:rPr lang="zh-CN" altLang="en-US" sz="180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两个方向</a:t>
            </a:r>
            <a:r>
              <a:rPr lang="zh-CN" altLang="en-US" sz="180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（曾经哪些方法解决了问题，哪些问题需要从根本上解决，当前根本上解决不了怎么办）</a:t>
            </a:r>
            <a:endParaRPr lang="zh-CN" altLang="en-US" sz="1800" noProof="1"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3. 政府重点</a:t>
            </a:r>
            <a:r>
              <a:rPr lang="en-US" altLang="zh-CN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三个重点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（安全生产基本面改善，务实推进安全生产标准化，围绕“两重大一突出”实施专项整治——重大风险、重大隐患、突出违法行为）</a:t>
            </a:r>
            <a:endParaRPr lang="zh-CN" altLang="en-US" sz="1800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4. 企业重点</a:t>
            </a:r>
            <a:r>
              <a:rPr lang="en-US" altLang="zh-CN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三个重点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（全员责任制解决谁来干事，双防或三防控解决怎样干事，总工程师制度解决关键的事）</a:t>
            </a:r>
            <a:endParaRPr lang="zh-CN" altLang="en-US" sz="1800" noProof="1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914400">
              <a:lnSpc>
                <a:spcPts val="27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1800" noProof="1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5. </a:t>
            </a:r>
            <a:r>
              <a:rPr lang="zh-CN" altLang="en-US" sz="180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保障措施</a:t>
            </a:r>
            <a:r>
              <a:rPr lang="en-US" altLang="zh-CN" sz="1800" noProof="1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1800" noProof="1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三个</a:t>
            </a:r>
            <a:r>
              <a:rPr lang="zh-CN" altLang="en-US" sz="180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手段</a:t>
            </a:r>
            <a:r>
              <a:rPr lang="zh-CN" altLang="en-US" sz="1800" noProof="1">
                <a:solidFill>
                  <a:schemeClr val="tx1"/>
                </a:solidFill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（追责问责要怕，</a:t>
            </a:r>
            <a:r>
              <a:rPr lang="zh-CN" altLang="en-US" sz="180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机制建设来引，科技手段支撑</a:t>
            </a:r>
            <a:r>
              <a:rPr lang="zh-CN" altLang="en-US" sz="1800" noProof="1">
                <a:solidFill>
                  <a:schemeClr val="tx1"/>
                </a:solidFill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）</a:t>
            </a:r>
            <a:endParaRPr lang="zh-CN" altLang="en-US" sz="1800" noProof="1">
              <a:solidFill>
                <a:schemeClr val="tx1"/>
              </a:solidFill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44195" y="1107440"/>
            <a:ext cx="8323580" cy="3553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zh-CN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      2018</a:t>
            </a:r>
            <a:r>
              <a:rPr lang="zh-CN" altLang="en-US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年长寿洗车场、</a:t>
            </a:r>
            <a:r>
              <a:rPr lang="en-US" altLang="zh-CN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2020</a:t>
            </a:r>
            <a:r>
              <a:rPr lang="zh-CN" altLang="en-US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年修车厂化工事故的教训。风险是否提前作过辨识？</a:t>
            </a:r>
            <a:r>
              <a:rPr lang="zh-CN" altLang="en-US" sz="1800">
                <a:solidFill>
                  <a:srgbClr val="FF0000"/>
                </a:solidFill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（危化受限空间作业、检维修作业）</a:t>
            </a:r>
            <a:endParaRPr lang="zh-CN" altLang="en-US" sz="1800">
              <a:solidFill>
                <a:srgbClr val="FF0000"/>
              </a:solidFill>
              <a:effectLst/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>
              <a:lnSpc>
                <a:spcPts val="1200"/>
              </a:lnSpc>
            </a:pPr>
            <a:endParaRPr lang="zh-CN" altLang="en-US" sz="2000">
              <a:effectLst/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>
              <a:lnSpc>
                <a:spcPts val="2600"/>
              </a:lnSpc>
            </a:pPr>
            <a:r>
              <a:rPr lang="zh-CN" altLang="en-US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      高新区含谷“7.2”地灾灾害的反思。滑坡致使</a:t>
            </a:r>
            <a:r>
              <a:rPr lang="en-US" altLang="zh-CN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9</a:t>
            </a:r>
            <a:r>
              <a:rPr lang="zh-CN" altLang="en-US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人被埋，其中</a:t>
            </a:r>
            <a:r>
              <a:rPr lang="en-US" altLang="zh-CN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4</a:t>
            </a:r>
            <a:r>
              <a:rPr lang="zh-CN" altLang="en-US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人死亡。真的只是天灾？</a:t>
            </a:r>
            <a:endParaRPr lang="zh-CN" altLang="en-US" sz="2000">
              <a:effectLst/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algn="l">
              <a:lnSpc>
                <a:spcPts val="1200"/>
              </a:lnSpc>
              <a:buClrTx/>
              <a:buSzTx/>
            </a:pPr>
            <a:endParaRPr lang="zh-CN" altLang="en-US" sz="2000">
              <a:effectLst/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>
              <a:lnSpc>
                <a:spcPts val="2600"/>
              </a:lnSpc>
            </a:pPr>
            <a:r>
              <a:rPr lang="zh-CN" altLang="en-US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     神州3508轮事故教训。</a:t>
            </a:r>
            <a:r>
              <a:rPr lang="zh-CN" altLang="en-US" sz="200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8月17日中午</a:t>
            </a:r>
            <a:r>
              <a:rPr lang="zh-CN" altLang="en-US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神州</a:t>
            </a:r>
            <a:r>
              <a:rPr lang="en-US" altLang="zh-CN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3508</a:t>
            </a:r>
            <a:r>
              <a:rPr lang="zh-CN" altLang="en-US" sz="2000">
                <a:effectLst/>
                <a:latin typeface="方正楷体_GBK" pitchFamily="65" charset="-122"/>
                <a:ea typeface="方正楷体_GBK" pitchFamily="65" charset="-122"/>
                <a:cs typeface="+mn-ea"/>
              </a:rPr>
              <a:t>轮靠泊涪陵白涛涪通码头，下午15点20分开始配载危化品环已酮。21点左右，该船轮机长在对船巡查时，发现泵舱发生环已酮泄露，泄漏量约20吨，并有部分环已酮泄露至机舱。</a:t>
            </a:r>
            <a:endParaRPr lang="zh-CN" altLang="en-US" sz="2000">
              <a:effectLst/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algn="l">
              <a:lnSpc>
                <a:spcPts val="1200"/>
              </a:lnSpc>
              <a:buClrTx/>
              <a:buSzTx/>
            </a:pPr>
            <a:endParaRPr lang="zh-CN" altLang="en-US" sz="2000">
              <a:effectLst/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>
              <a:lnSpc>
                <a:spcPts val="2600"/>
              </a:lnSpc>
            </a:pPr>
            <a:r>
              <a:rPr lang="zh-CN" altLang="en-US" sz="2400" dirty="0" smtClean="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</a:rPr>
              <a:t>     风险管控体系和技术管理体系建设问题</a:t>
            </a:r>
            <a:endParaRPr lang="zh-CN" altLang="en-US" sz="2400" dirty="0" smtClean="0">
              <a:solidFill>
                <a:srgbClr val="FF0000"/>
              </a:solidFill>
              <a:effectLst/>
              <a:latin typeface="方正黑体_GBK" pitchFamily="65" charset="-122"/>
              <a:ea typeface="方正黑体_GBK" pitchFamily="65" charset="-122"/>
              <a:cs typeface="+mn-ea"/>
            </a:endParaRPr>
          </a:p>
        </p:txBody>
      </p:sp>
      <p:sp>
        <p:nvSpPr>
          <p:cNvPr id="17" name="MH_SubTitle_1"/>
          <p:cNvSpPr/>
          <p:nvPr/>
        </p:nvSpPr>
        <p:spPr>
          <a:xfrm flipH="1">
            <a:off x="635" y="339725"/>
            <a:ext cx="9143365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p>
            <a:pPr>
              <a:spcBef>
                <a:spcPts val="50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  （四）围绕事故控制的“三大环节”抓工作</a:t>
            </a:r>
            <a:endParaRPr lang="zh-CN" altLang="en-US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直接连接符 77825"/>
          <p:cNvSpPr>
            <a:spLocks noChangeShapeType="1"/>
          </p:cNvSpPr>
          <p:nvPr/>
        </p:nvSpPr>
        <p:spPr bwMode="auto">
          <a:xfrm>
            <a:off x="4291014" y="1276639"/>
            <a:ext cx="973137" cy="1588"/>
          </a:xfrm>
          <a:prstGeom prst="line">
            <a:avLst/>
          </a:prstGeom>
          <a:noFill/>
          <a:ln w="127000" cmpd="dbl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3" name="直接连接符 77826"/>
          <p:cNvSpPr>
            <a:spLocks noChangeShapeType="1"/>
          </p:cNvSpPr>
          <p:nvPr/>
        </p:nvSpPr>
        <p:spPr bwMode="auto">
          <a:xfrm>
            <a:off x="3254375" y="4250013"/>
            <a:ext cx="973138" cy="1588"/>
          </a:xfrm>
          <a:prstGeom prst="line">
            <a:avLst/>
          </a:prstGeom>
          <a:noFill/>
          <a:ln w="127000" cmpd="dbl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矩形 50180"/>
          <p:cNvSpPr>
            <a:spLocks noChangeArrowheads="1"/>
          </p:cNvSpPr>
          <p:nvPr/>
        </p:nvSpPr>
        <p:spPr bwMode="auto">
          <a:xfrm>
            <a:off x="5435600" y="1075615"/>
            <a:ext cx="2887663" cy="73770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475" tIns="35087" rIns="67475" bIns="35087">
            <a:spAutoFit/>
          </a:bodyPr>
          <a:lstStyle/>
          <a:p>
            <a:pPr defTabSz="0">
              <a:lnSpc>
                <a:spcPts val="2575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800" b="1" dirty="0">
                <a:solidFill>
                  <a:srgbClr val="FF3300"/>
                </a:solidFill>
                <a:latin typeface="黑体" pitchFamily="1" charset="-122"/>
                <a:ea typeface="黑体" pitchFamily="1" charset="-122"/>
              </a:rPr>
              <a:t>管控：</a:t>
            </a:r>
            <a:r>
              <a:rPr lang="zh-CN" altLang="en-US" sz="2800" b="1" dirty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</a:rPr>
              <a:t>隔离</a:t>
            </a:r>
            <a:r>
              <a:rPr lang="zh-CN" altLang="en-US" sz="24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（杀、送、换、隔）</a:t>
            </a:r>
            <a:r>
              <a:rPr lang="zh-CN" altLang="en-US" sz="2800" b="1" dirty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</a:rPr>
              <a:t>等</a:t>
            </a:r>
            <a:endParaRPr lang="en-US" altLang="zh-CN" sz="2800" b="1" dirty="0">
              <a:solidFill>
                <a:srgbClr val="000000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  <p:sp>
        <p:nvSpPr>
          <p:cNvPr id="15365" name="矩形 50180"/>
          <p:cNvSpPr>
            <a:spLocks noChangeArrowheads="1"/>
          </p:cNvSpPr>
          <p:nvPr/>
        </p:nvSpPr>
        <p:spPr bwMode="auto">
          <a:xfrm>
            <a:off x="508000" y="4048463"/>
            <a:ext cx="2698750" cy="404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475" tIns="35087" rIns="67475" bIns="35087">
            <a:spAutoFit/>
          </a:bodyPr>
          <a:lstStyle/>
          <a:p>
            <a:pPr defTabSz="0">
              <a:lnSpc>
                <a:spcPts val="2575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800" b="1">
                <a:solidFill>
                  <a:srgbClr val="FF3300"/>
                </a:solidFill>
                <a:latin typeface="黑体" pitchFamily="1" charset="-122"/>
                <a:ea typeface="黑体" pitchFamily="1" charset="-122"/>
              </a:rPr>
              <a:t>管控失败：</a:t>
            </a:r>
            <a:r>
              <a:rPr lang="zh-CN" altLang="en-US" sz="2800" b="1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</a:rPr>
              <a:t>事故</a:t>
            </a:r>
            <a:endParaRPr lang="zh-CN" altLang="en-US" sz="2800" b="1">
              <a:solidFill>
                <a:srgbClr val="FF3300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  <p:sp>
        <p:nvSpPr>
          <p:cNvPr id="15366" name="矩形 50180"/>
          <p:cNvSpPr>
            <a:spLocks noChangeArrowheads="1"/>
          </p:cNvSpPr>
          <p:nvPr/>
        </p:nvSpPr>
        <p:spPr bwMode="auto">
          <a:xfrm>
            <a:off x="4511675" y="1880776"/>
            <a:ext cx="3811588" cy="4042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7475" tIns="35087" rIns="67475" bIns="35087">
            <a:spAutoFit/>
          </a:bodyPr>
          <a:lstStyle/>
          <a:p>
            <a:pPr defTabSz="0">
              <a:lnSpc>
                <a:spcPts val="2575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800" b="1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</a:rPr>
              <a:t>隔离等措施失效：</a:t>
            </a:r>
            <a:r>
              <a:rPr lang="zh-CN" altLang="en-US" sz="2800" b="1">
                <a:solidFill>
                  <a:srgbClr val="FF3300"/>
                </a:solidFill>
                <a:latin typeface="方正黑体_GBK" pitchFamily="65" charset="-122"/>
                <a:ea typeface="方正黑体_GBK" pitchFamily="65" charset="-122"/>
              </a:rPr>
              <a:t>隐患</a:t>
            </a:r>
            <a:endParaRPr lang="zh-CN" altLang="en-US" sz="2800" b="1">
              <a:solidFill>
                <a:srgbClr val="FF3300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  <p:pic>
        <p:nvPicPr>
          <p:cNvPr id="15367" name="图片 7783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835" y="2505710"/>
            <a:ext cx="3928745" cy="244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图片 778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9" y="1075725"/>
            <a:ext cx="3698875" cy="2575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MH_SubTitle_1"/>
          <p:cNvSpPr/>
          <p:nvPr/>
        </p:nvSpPr>
        <p:spPr>
          <a:xfrm flipH="1">
            <a:off x="0" y="267335"/>
            <a:ext cx="9143365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  </a:t>
            </a:r>
            <a:r>
              <a:rPr lang="en-US" altLang="zh-CN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1.“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双防控</a:t>
            </a:r>
            <a:r>
              <a:rPr lang="en-US" altLang="zh-CN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”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的逻辑关系</a:t>
            </a:r>
            <a:endParaRPr lang="zh-CN" altLang="en-US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+mn-ea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直接连接符 29699"/>
          <p:cNvSpPr/>
          <p:nvPr/>
        </p:nvSpPr>
        <p:spPr>
          <a:xfrm>
            <a:off x="928449" y="2888180"/>
            <a:ext cx="6096917" cy="0"/>
          </a:xfrm>
          <a:prstGeom prst="line">
            <a:avLst/>
          </a:prstGeom>
          <a:ln w="63360" cap="sq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9219" name="文本框 29700"/>
          <p:cNvSpPr txBox="1"/>
          <p:nvPr/>
        </p:nvSpPr>
        <p:spPr>
          <a:xfrm>
            <a:off x="1006209" y="4057735"/>
            <a:ext cx="1283812" cy="555419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0" cap="sq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7654" tIns="35266" rIns="67654" bIns="35266" anchor="t"/>
          <a:lstStyle/>
          <a:p>
            <a:pPr algn="ctr"/>
            <a:endParaRPr lang="zh-CN" altLang="en-US" sz="600" b="1" dirty="0">
              <a:solidFill>
                <a:srgbClr val="000000"/>
              </a:solidFill>
              <a:latin typeface="方正仿宋简体" pitchFamily="1" charset="-122"/>
              <a:ea typeface="黑体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Arial" pitchFamily="34" charset="0"/>
                <a:ea typeface="黑体" pitchFamily="1" charset="-122"/>
              </a:rPr>
              <a:t>风险</a:t>
            </a:r>
            <a:endParaRPr lang="zh-CN" altLang="en-US" sz="3200" b="1" dirty="0">
              <a:solidFill>
                <a:srgbClr val="FFFFFF"/>
              </a:solidFill>
              <a:latin typeface="Arial" pitchFamily="34" charset="0"/>
              <a:ea typeface="黑体" pitchFamily="1" charset="-122"/>
            </a:endParaRPr>
          </a:p>
        </p:txBody>
      </p:sp>
      <p:sp>
        <p:nvSpPr>
          <p:cNvPr id="9220" name="文本框 29701"/>
          <p:cNvSpPr txBox="1"/>
          <p:nvPr/>
        </p:nvSpPr>
        <p:spPr>
          <a:xfrm>
            <a:off x="3088238" y="4057735"/>
            <a:ext cx="1283812" cy="555419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0" cap="sq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7654" tIns="35266" rIns="67654" bIns="35266" anchor="t"/>
          <a:lstStyle/>
          <a:p>
            <a:pPr algn="ctr"/>
            <a:endParaRPr lang="zh-CN" altLang="en-US" sz="600" b="1" dirty="0">
              <a:solidFill>
                <a:srgbClr val="000000"/>
              </a:solidFill>
              <a:latin typeface="方正仿宋简体" pitchFamily="1" charset="-122"/>
              <a:ea typeface="黑体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Arial" pitchFamily="34" charset="0"/>
                <a:ea typeface="黑体" pitchFamily="1" charset="-122"/>
              </a:rPr>
              <a:t>隐患</a:t>
            </a:r>
            <a:endParaRPr lang="zh-CN" altLang="en-US" sz="3200" b="1" dirty="0">
              <a:solidFill>
                <a:srgbClr val="FFFFFF"/>
              </a:solidFill>
              <a:latin typeface="Arial" pitchFamily="34" charset="0"/>
              <a:ea typeface="黑体" pitchFamily="1" charset="-122"/>
            </a:endParaRPr>
          </a:p>
        </p:txBody>
      </p:sp>
      <p:sp>
        <p:nvSpPr>
          <p:cNvPr id="9221" name="文本框 29702"/>
          <p:cNvSpPr txBox="1"/>
          <p:nvPr/>
        </p:nvSpPr>
        <p:spPr>
          <a:xfrm>
            <a:off x="5111550" y="4057735"/>
            <a:ext cx="1283813" cy="555419"/>
          </a:xfrm>
          <a:prstGeom prst="rect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0" cap="sq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67654" tIns="35266" rIns="67654" bIns="35266" anchor="t"/>
          <a:lstStyle/>
          <a:p>
            <a:pPr algn="ctr"/>
            <a:endParaRPr lang="zh-CN" altLang="en-US" sz="600" b="1" dirty="0">
              <a:solidFill>
                <a:srgbClr val="000000"/>
              </a:solidFill>
              <a:latin typeface="方正仿宋简体" pitchFamily="1" charset="-122"/>
              <a:ea typeface="黑体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sz="3200" b="1" dirty="0">
                <a:solidFill>
                  <a:srgbClr val="FFFFFF"/>
                </a:solidFill>
                <a:latin typeface="Arial" pitchFamily="34" charset="0"/>
                <a:ea typeface="黑体" pitchFamily="1" charset="-122"/>
              </a:rPr>
              <a:t>事故</a:t>
            </a:r>
            <a:endParaRPr lang="zh-CN" altLang="en-US" sz="3200" b="1" dirty="0">
              <a:solidFill>
                <a:srgbClr val="FFFFFF"/>
              </a:solidFill>
              <a:latin typeface="Arial" pitchFamily="34" charset="0"/>
              <a:ea typeface="黑体" pitchFamily="1" charset="-122"/>
            </a:endParaRPr>
          </a:p>
        </p:txBody>
      </p:sp>
      <p:sp>
        <p:nvSpPr>
          <p:cNvPr id="9222" name="直接连接符 29703"/>
          <p:cNvSpPr/>
          <p:nvPr/>
        </p:nvSpPr>
        <p:spPr>
          <a:xfrm flipH="1">
            <a:off x="1648908" y="2527952"/>
            <a:ext cx="0" cy="1485350"/>
          </a:xfrm>
          <a:prstGeom prst="line">
            <a:avLst/>
          </a:prstGeom>
          <a:ln w="50760" cap="sq" cmpd="sng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</p:spPr>
      </p:sp>
      <p:sp>
        <p:nvSpPr>
          <p:cNvPr id="9223" name="椭圆 29704"/>
          <p:cNvSpPr/>
          <p:nvPr/>
        </p:nvSpPr>
        <p:spPr>
          <a:xfrm>
            <a:off x="7025055" y="2193734"/>
            <a:ext cx="1328245" cy="1388549"/>
          </a:xfrm>
          <a:prstGeom prst="ellipse">
            <a:avLst/>
          </a:prstGeom>
          <a:solidFill>
            <a:srgbClr val="C00000"/>
          </a:solidFill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3200" b="1" dirty="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安全目标</a:t>
            </a:r>
            <a:endParaRPr lang="zh-CN" altLang="en-US" sz="3200" b="1" dirty="0">
              <a:solidFill>
                <a:srgbClr val="FFFFFF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9224" name="椭圆 29705"/>
          <p:cNvSpPr/>
          <p:nvPr/>
        </p:nvSpPr>
        <p:spPr>
          <a:xfrm>
            <a:off x="749129" y="1402830"/>
            <a:ext cx="1875730" cy="1163207"/>
          </a:xfrm>
          <a:prstGeom prst="ellipse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风险</a:t>
            </a:r>
            <a:endParaRPr lang="zh-CN" altLang="en-US" sz="2800" b="1" dirty="0">
              <a:solidFill>
                <a:srgbClr val="FFFFFF"/>
              </a:solidFill>
              <a:latin typeface="黑体" pitchFamily="1" charset="-122"/>
              <a:ea typeface="黑体" pitchFamily="1" charset="-122"/>
            </a:endParaRPr>
          </a:p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管控</a:t>
            </a:r>
            <a:endParaRPr lang="zh-CN" altLang="en-US" sz="2800" b="1" dirty="0">
              <a:solidFill>
                <a:srgbClr val="FFFFFF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9225" name="椭圆 29706"/>
          <p:cNvSpPr/>
          <p:nvPr/>
        </p:nvSpPr>
        <p:spPr>
          <a:xfrm>
            <a:off x="2759746" y="1402830"/>
            <a:ext cx="1875730" cy="1163207"/>
          </a:xfrm>
          <a:prstGeom prst="ellipse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隐患</a:t>
            </a:r>
            <a:endParaRPr lang="zh-CN" altLang="en-US" sz="2800" b="1" dirty="0">
              <a:solidFill>
                <a:srgbClr val="FFFFFF"/>
              </a:solidFill>
              <a:latin typeface="黑体" pitchFamily="1" charset="-122"/>
              <a:ea typeface="黑体" pitchFamily="1" charset="-122"/>
            </a:endParaRPr>
          </a:p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排查</a:t>
            </a:r>
            <a:endParaRPr lang="zh-CN" altLang="en-US" sz="2800" b="1" dirty="0">
              <a:solidFill>
                <a:srgbClr val="FFFFFF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9226" name="椭圆 29707"/>
          <p:cNvSpPr/>
          <p:nvPr/>
        </p:nvSpPr>
        <p:spPr>
          <a:xfrm>
            <a:off x="4803689" y="1402830"/>
            <a:ext cx="1875730" cy="1163207"/>
          </a:xfrm>
          <a:prstGeom prst="ellipse">
            <a:avLst/>
          </a:prstGeom>
          <a:gradFill rotWithShape="1">
            <a:gsLst>
              <a:gs pos="0">
                <a:srgbClr val="007BD3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应急</a:t>
            </a:r>
            <a:endParaRPr lang="zh-CN" altLang="en-US" sz="2800" b="1" dirty="0">
              <a:solidFill>
                <a:srgbClr val="FFFFFF"/>
              </a:solidFill>
              <a:latin typeface="黑体" pitchFamily="1" charset="-122"/>
              <a:ea typeface="黑体" pitchFamily="1" charset="-122"/>
            </a:endParaRPr>
          </a:p>
          <a:p>
            <a:pPr algn="ctr"/>
            <a:r>
              <a:rPr lang="zh-CN" altLang="en-US" sz="2800" b="1" dirty="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处置</a:t>
            </a:r>
            <a:endParaRPr lang="zh-CN" altLang="en-US" sz="2800" b="1" dirty="0">
              <a:solidFill>
                <a:srgbClr val="FFFFFF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9227" name="直接连接符 29708"/>
          <p:cNvSpPr/>
          <p:nvPr/>
        </p:nvSpPr>
        <p:spPr>
          <a:xfrm>
            <a:off x="3715067" y="2569211"/>
            <a:ext cx="3174" cy="1398069"/>
          </a:xfrm>
          <a:prstGeom prst="line">
            <a:avLst/>
          </a:prstGeom>
          <a:ln w="50760" cap="sq" cmpd="sng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</p:spPr>
      </p:sp>
      <p:sp>
        <p:nvSpPr>
          <p:cNvPr id="9228" name="直接连接符 29709"/>
          <p:cNvSpPr/>
          <p:nvPr/>
        </p:nvSpPr>
        <p:spPr>
          <a:xfrm flipH="1">
            <a:off x="5743141" y="2531126"/>
            <a:ext cx="14283" cy="1436155"/>
          </a:xfrm>
          <a:prstGeom prst="line">
            <a:avLst/>
          </a:prstGeom>
          <a:ln w="50760" cap="sq" cmpd="sng">
            <a:solidFill>
              <a:srgbClr val="FF0000"/>
            </a:solidFill>
            <a:prstDash val="lgDash"/>
            <a:round/>
            <a:headEnd type="none" w="med" len="med"/>
            <a:tailEnd type="triangle" w="med" len="med"/>
          </a:ln>
        </p:spPr>
      </p:sp>
      <p:sp>
        <p:nvSpPr>
          <p:cNvPr id="9229" name="文本框 29700"/>
          <p:cNvSpPr txBox="1"/>
          <p:nvPr/>
        </p:nvSpPr>
        <p:spPr>
          <a:xfrm>
            <a:off x="501571" y="3040524"/>
            <a:ext cx="1620237" cy="628417"/>
          </a:xfrm>
          <a:prstGeom prst="rect">
            <a:avLst/>
          </a:prstGeom>
          <a:gradFill rotWithShape="1">
            <a:gsLst>
              <a:gs pos="0">
                <a:srgbClr val="FECF40"/>
              </a:gs>
              <a:gs pos="100000">
                <a:srgbClr val="846C21"/>
              </a:gs>
            </a:gsLst>
            <a:lin ang="5400000"/>
            <a:tileRect/>
          </a:gradFill>
          <a:ln w="9525">
            <a:noFill/>
          </a:ln>
        </p:spPr>
        <p:txBody>
          <a:bodyPr lIns="67654" tIns="35266" rIns="67654" bIns="35266" anchor="t"/>
          <a:lstStyle/>
          <a:p>
            <a:pPr algn="ctr"/>
            <a:endParaRPr lang="zh-CN" altLang="en-US" sz="600" b="1" dirty="0">
              <a:solidFill>
                <a:srgbClr val="000000"/>
              </a:solidFill>
              <a:latin typeface="方正仿宋简体" pitchFamily="1" charset="-122"/>
              <a:ea typeface="黑体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Arial" pitchFamily="34" charset="0"/>
                <a:ea typeface="黑体" pitchFamily="1" charset="-122"/>
              </a:rPr>
              <a:t>人、机、料法、环、管</a:t>
            </a:r>
            <a:endParaRPr lang="zh-CN" altLang="en-US" sz="1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30" name="文本框 29700"/>
          <p:cNvSpPr txBox="1"/>
          <p:nvPr/>
        </p:nvSpPr>
        <p:spPr>
          <a:xfrm>
            <a:off x="2697857" y="3040524"/>
            <a:ext cx="1394895" cy="601440"/>
          </a:xfrm>
          <a:prstGeom prst="rect">
            <a:avLst/>
          </a:prstGeom>
          <a:gradFill rotWithShape="1">
            <a:gsLst>
              <a:gs pos="0">
                <a:srgbClr val="FECF40"/>
              </a:gs>
              <a:gs pos="100000">
                <a:srgbClr val="846C21"/>
              </a:gs>
            </a:gsLst>
            <a:lin ang="5400000"/>
            <a:tileRect/>
          </a:gradFill>
          <a:ln w="9525">
            <a:noFill/>
          </a:ln>
        </p:spPr>
        <p:txBody>
          <a:bodyPr lIns="67654" tIns="35266" rIns="67654" bIns="35266" anchor="t"/>
          <a:lstStyle/>
          <a:p>
            <a:pPr algn="ctr"/>
            <a:endParaRPr lang="zh-CN" altLang="en-US" sz="600" b="1" dirty="0">
              <a:solidFill>
                <a:srgbClr val="000000"/>
              </a:solidFill>
              <a:latin typeface="方正仿宋简体" pitchFamily="1" charset="-122"/>
              <a:ea typeface="黑体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Arial" pitchFamily="34" charset="0"/>
                <a:ea typeface="黑体" pitchFamily="1" charset="-122"/>
              </a:rPr>
              <a:t>失控风险</a:t>
            </a:r>
            <a:endParaRPr lang="zh-CN" altLang="en-US" sz="2000" b="1" dirty="0">
              <a:solidFill>
                <a:srgbClr val="FFFFFF"/>
              </a:solidFill>
              <a:latin typeface="Arial" pitchFamily="34" charset="0"/>
              <a:ea typeface="黑体" pitchFamily="1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sz="2000" b="1" dirty="0">
                <a:solidFill>
                  <a:srgbClr val="FFFFFF"/>
                </a:solidFill>
                <a:latin typeface="Arial" pitchFamily="34" charset="0"/>
                <a:ea typeface="黑体" pitchFamily="1" charset="-122"/>
              </a:rPr>
              <a:t>失效措施</a:t>
            </a:r>
            <a:endParaRPr lang="zh-CN" altLang="en-US" sz="1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31" name="文本框 29700"/>
          <p:cNvSpPr txBox="1"/>
          <p:nvPr/>
        </p:nvSpPr>
        <p:spPr>
          <a:xfrm>
            <a:off x="4752908" y="3040524"/>
            <a:ext cx="1439330" cy="630005"/>
          </a:xfrm>
          <a:prstGeom prst="rect">
            <a:avLst/>
          </a:prstGeom>
          <a:gradFill rotWithShape="1">
            <a:gsLst>
              <a:gs pos="0">
                <a:srgbClr val="FECF40"/>
              </a:gs>
              <a:gs pos="100000">
                <a:srgbClr val="846C21"/>
              </a:gs>
            </a:gsLst>
            <a:lin ang="5400000"/>
            <a:tileRect/>
          </a:gradFill>
          <a:ln w="9525">
            <a:noFill/>
          </a:ln>
        </p:spPr>
        <p:txBody>
          <a:bodyPr lIns="67654" tIns="35266" rIns="67654" bIns="35266" anchor="t"/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Arial" pitchFamily="34" charset="0"/>
                <a:ea typeface="宋体" pitchFamily="2" charset="-122"/>
              </a:rPr>
              <a:t>减轻伤害</a:t>
            </a:r>
            <a:endParaRPr lang="zh-CN" altLang="en-US" sz="2000" b="1" dirty="0">
              <a:solidFill>
                <a:srgbClr val="FFFFFF"/>
              </a:solidFill>
              <a:latin typeface="Arial" pitchFamily="34" charset="0"/>
              <a:ea typeface="宋体" pitchFamily="2" charset="-122"/>
            </a:endParaRPr>
          </a:p>
          <a:p>
            <a:pPr algn="ctr"/>
            <a:r>
              <a:rPr lang="zh-CN" altLang="en-US" sz="2000" b="1" dirty="0">
                <a:solidFill>
                  <a:srgbClr val="FFFFFF"/>
                </a:solidFill>
                <a:latin typeface="Arial" pitchFamily="34" charset="0"/>
                <a:ea typeface="黑体" pitchFamily="1" charset="-122"/>
              </a:rPr>
              <a:t>减少损失</a:t>
            </a:r>
            <a:endParaRPr lang="zh-CN" altLang="en-US" sz="100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</p:txBody>
      </p:sp>
      <p:sp>
        <p:nvSpPr>
          <p:cNvPr id="9232" name="文本框 29700"/>
          <p:cNvSpPr txBox="1"/>
          <p:nvPr/>
        </p:nvSpPr>
        <p:spPr>
          <a:xfrm>
            <a:off x="6626860" y="3983355"/>
            <a:ext cx="1804670" cy="629920"/>
          </a:xfrm>
          <a:prstGeom prst="rect">
            <a:avLst/>
          </a:prstGeom>
          <a:gradFill rotWithShape="1">
            <a:gsLst>
              <a:gs pos="0">
                <a:srgbClr val="FE4444"/>
              </a:gs>
              <a:gs pos="100000">
                <a:srgbClr val="832B2B"/>
              </a:gs>
            </a:gsLst>
            <a:lin ang="5400000"/>
            <a:tileRect/>
          </a:gradFill>
          <a:ln w="9525">
            <a:noFill/>
          </a:ln>
        </p:spPr>
        <p:txBody>
          <a:bodyPr lIns="67654" tIns="35266" rIns="67654" bIns="35266" anchor="t"/>
          <a:lstStyle/>
          <a:p>
            <a:pPr algn="ctr"/>
            <a:r>
              <a:rPr lang="zh-CN" altLang="zh-CN" sz="1600" b="1" dirty="0">
                <a:solidFill>
                  <a:schemeClr val="bg1"/>
                </a:solidFill>
                <a:latin typeface="方正楷体_GBK" pitchFamily="65" charset="-122"/>
                <a:ea typeface="方正楷体_GBK" pitchFamily="65" charset="-122"/>
              </a:rPr>
              <a:t>中国机长与宁海锐奇事故致</a:t>
            </a:r>
            <a:r>
              <a:rPr lang="en-US" altLang="zh-CN" sz="1600" b="1" dirty="0">
                <a:solidFill>
                  <a:schemeClr val="bg1"/>
                </a:solidFill>
                <a:latin typeface="方正楷体_GBK" pitchFamily="65" charset="-122"/>
                <a:ea typeface="方正楷体_GBK" pitchFamily="65" charset="-122"/>
              </a:rPr>
              <a:t>19</a:t>
            </a:r>
            <a:r>
              <a:rPr lang="zh-CN" altLang="en-US" sz="1600" b="1" dirty="0">
                <a:solidFill>
                  <a:schemeClr val="bg1"/>
                </a:solidFill>
                <a:latin typeface="方正楷体_GBK" pitchFamily="65" charset="-122"/>
                <a:ea typeface="方正楷体_GBK" pitchFamily="65" charset="-122"/>
              </a:rPr>
              <a:t>人亡</a:t>
            </a:r>
            <a:endParaRPr lang="zh-CN" altLang="en-US" sz="1600" b="1" dirty="0">
              <a:solidFill>
                <a:schemeClr val="bg1"/>
              </a:solidFill>
              <a:latin typeface="方正楷体_GBK" pitchFamily="65" charset="-122"/>
              <a:ea typeface="方正楷体_GBK" pitchFamily="65" charset="-122"/>
            </a:endParaRPr>
          </a:p>
        </p:txBody>
      </p:sp>
      <p:sp>
        <p:nvSpPr>
          <p:cNvPr id="17" name="MH_SubTitle_1"/>
          <p:cNvSpPr/>
          <p:nvPr/>
        </p:nvSpPr>
        <p:spPr>
          <a:xfrm flipH="1">
            <a:off x="635" y="339725"/>
            <a:ext cx="9143365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   </a:t>
            </a:r>
            <a:r>
              <a:rPr lang="en-US" altLang="zh-CN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2.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事故控制的“三大环节”</a:t>
            </a:r>
            <a:endParaRPr lang="zh-CN" altLang="en-US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文本框 31745"/>
          <p:cNvSpPr txBox="1"/>
          <p:nvPr/>
        </p:nvSpPr>
        <p:spPr>
          <a:xfrm>
            <a:off x="301092" y="839580"/>
            <a:ext cx="8541816" cy="4029667"/>
          </a:xfrm>
          <a:prstGeom prst="rect">
            <a:avLst/>
          </a:prstGeom>
          <a:noFill/>
          <a:ln>
            <a:noFill/>
          </a:ln>
        </p:spPr>
        <p:txBody>
          <a:bodyPr vert="horz" lIns="89943" tIns="46770" rIns="89943" bIns="4677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0" algn="just" defTabSz="0">
              <a:lnSpc>
                <a:spcPts val="2785"/>
              </a:lnSpc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</a:pPr>
            <a:r>
              <a:rPr lang="en-US" altLang="zh-CN" sz="20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A.</a:t>
            </a:r>
            <a:r>
              <a:rPr lang="zh-CN" altLang="en-US" sz="20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思考：</a:t>
            </a:r>
            <a:endParaRPr lang="zh-CN" altLang="en-US" sz="200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  <a:sym typeface="宋体" pitchFamily="2" charset="-122"/>
            </a:endParaRPr>
          </a:p>
          <a:p>
            <a:pPr lvl="0" indent="0" algn="just">
              <a:lnSpc>
                <a:spcPts val="2385"/>
              </a:lnSpc>
            </a:pP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（</a:t>
            </a:r>
            <a:r>
              <a:rPr lang="en-US" altLang="zh-CN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1</a:t>
            </a: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）谁见过咒死的人？</a:t>
            </a:r>
            <a:endParaRPr lang="en-US" altLang="en-US" sz="2000">
              <a:solidFill>
                <a:schemeClr val="dk1"/>
              </a:solidFill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lvl="0" indent="0" algn="just">
              <a:lnSpc>
                <a:spcPts val="2385"/>
              </a:lnSpc>
            </a:pP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（</a:t>
            </a:r>
            <a:r>
              <a:rPr lang="en-US" altLang="zh-CN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2</a:t>
            </a: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）谁见过被手电筒的电池触电死伤的人？</a:t>
            </a:r>
            <a:endParaRPr lang="en-US" altLang="en-US" sz="2000">
              <a:solidFill>
                <a:schemeClr val="dk1"/>
              </a:solidFill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lvl="0" indent="0" algn="just">
              <a:lnSpc>
                <a:spcPts val="2385"/>
              </a:lnSpc>
            </a:pP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（</a:t>
            </a:r>
            <a:r>
              <a:rPr lang="en-US" altLang="zh-CN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3</a:t>
            </a: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）谁见过被天上掉下来的羽毛砸伤的人？</a:t>
            </a:r>
            <a:endParaRPr lang="en-US" altLang="en-US" sz="2000">
              <a:solidFill>
                <a:schemeClr val="dk1"/>
              </a:solidFill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lvl="0" indent="0" algn="just">
              <a:lnSpc>
                <a:spcPts val="2385"/>
              </a:lnSpc>
            </a:pP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（</a:t>
            </a:r>
            <a:r>
              <a:rPr lang="en-US" altLang="zh-CN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4</a:t>
            </a: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）架空高度足够的高压电线，如果没有故障，谁在下经过被触电了？</a:t>
            </a:r>
            <a:endParaRPr lang="en-US" altLang="en-US" sz="2000">
              <a:solidFill>
                <a:schemeClr val="dk1"/>
              </a:solidFill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lvl="0" indent="0" algn="just">
              <a:lnSpc>
                <a:spcPts val="2385"/>
              </a:lnSpc>
            </a:pP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（</a:t>
            </a:r>
            <a:r>
              <a:rPr lang="en-US" altLang="zh-CN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5</a:t>
            </a:r>
            <a:r>
              <a:rPr lang="en-US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）如果人、车、路、环境等各种因素都没有问题又会出事故吗？</a:t>
            </a:r>
            <a:r>
              <a:rPr lang="zh-CN" altLang="en-US" sz="2000"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      </a:t>
            </a:r>
            <a:endParaRPr lang="zh-CN" altLang="en-US" sz="2000"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lvl="0" indent="0" algn="just">
              <a:lnSpc>
                <a:spcPts val="2385"/>
              </a:lnSpc>
            </a:pPr>
            <a:r>
              <a:rPr lang="zh-CN" altLang="en-US" sz="2000"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  </a:t>
            </a:r>
            <a:r>
              <a:rPr lang="zh-CN" altLang="en-US" sz="20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没有一定量的能量或危险物质不会发生事故吗</a:t>
            </a:r>
            <a:endParaRPr lang="zh-CN" altLang="en-US" sz="200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lvl="0" indent="0" algn="just">
              <a:lnSpc>
                <a:spcPts val="2785"/>
              </a:lnSpc>
            </a:pPr>
            <a:r>
              <a:rPr lang="zh-CN" altLang="en-US" sz="20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  没有物不安全状态和人不安全行为不会发生事故吗</a:t>
            </a:r>
            <a:endParaRPr lang="zh-CN" altLang="en-US" sz="200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lvl="0" indent="0" algn="just">
              <a:lnSpc>
                <a:spcPts val="2385"/>
              </a:lnSpc>
            </a:pPr>
            <a:r>
              <a:rPr lang="zh-CN" altLang="en-US" sz="24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 </a:t>
            </a:r>
            <a:endParaRPr lang="zh-CN" altLang="en-US" sz="2400">
              <a:solidFill>
                <a:schemeClr val="dk1"/>
              </a:solidFill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lvl="0" indent="0" algn="just">
              <a:lnSpc>
                <a:spcPts val="2385"/>
              </a:lnSpc>
            </a:pPr>
            <a:r>
              <a:rPr lang="zh-CN" altLang="en-US" sz="24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     </a:t>
            </a:r>
            <a:r>
              <a:rPr lang="zh-CN" altLang="en-US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安全风险虽然无处不在，</a:t>
            </a:r>
            <a:r>
              <a:rPr lang="zh-CN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没有危险源事故就无从说起。</a:t>
            </a:r>
            <a:r>
              <a:rPr lang="zh-CN" altLang="en-US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但并不是所有风险都带来不可接受的伤害，</a:t>
            </a:r>
            <a:r>
              <a:rPr lang="en-US" altLang="zh-CN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“</a:t>
            </a:r>
            <a:r>
              <a:rPr lang="zh-CN" altLang="en-US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双防控</a:t>
            </a:r>
            <a:r>
              <a:rPr lang="en-US" altLang="zh-CN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”</a:t>
            </a:r>
            <a:r>
              <a:rPr lang="zh-CN" altLang="en-US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，要找准</a:t>
            </a:r>
            <a:r>
              <a:rPr lang="zh-CN" altLang="en-US" sz="2000" b="1">
                <a:solidFill>
                  <a:srgbClr val="FF0000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可能引发不可接受伤害</a:t>
            </a:r>
            <a:r>
              <a:rPr lang="zh-CN" altLang="en-US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的</a:t>
            </a:r>
            <a:r>
              <a:rPr lang="zh-CN" altLang="en-US" sz="2000">
                <a:solidFill>
                  <a:srgbClr val="FF0000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“点”</a:t>
            </a:r>
            <a:r>
              <a:rPr lang="zh-CN" altLang="en-US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和</a:t>
            </a:r>
            <a:r>
              <a:rPr lang="zh-CN" altLang="en-US" sz="2000">
                <a:solidFill>
                  <a:srgbClr val="FF0000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“源”（</a:t>
            </a:r>
            <a:r>
              <a:rPr lang="zh-CN" altLang="en-US" sz="2000" b="1">
                <a:solidFill>
                  <a:srgbClr val="FF0000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能量、物质和行为、状态）。</a:t>
            </a:r>
            <a:endParaRPr lang="zh-CN" altLang="en-US" sz="2000" b="1">
              <a:solidFill>
                <a:srgbClr val="FF0000"/>
              </a:solidFill>
              <a:latin typeface="黑体" pitchFamily="1" charset="-122"/>
              <a:ea typeface="黑体" pitchFamily="1" charset="-122"/>
              <a:sym typeface="宋体" pitchFamily="2" charset="-122"/>
            </a:endParaRPr>
          </a:p>
        </p:txBody>
      </p:sp>
      <p:sp>
        <p:nvSpPr>
          <p:cNvPr id="1048653" name="矩形 30721"/>
          <p:cNvSpPr/>
          <p:nvPr/>
        </p:nvSpPr>
        <p:spPr>
          <a:xfrm flipH="1">
            <a:off x="15412" y="284092"/>
            <a:ext cx="9114761" cy="557074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vert="horz" lIns="89977" tIns="46788" rIns="89977" bIns="46788" anchor="ctr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40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   </a:t>
            </a:r>
            <a:r>
              <a:rPr lang="en-US" altLang="zh-CN" sz="280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3.</a:t>
            </a:r>
            <a:r>
              <a:rPr lang="zh-CN" altLang="en-US" sz="2400">
                <a:solidFill>
                  <a:srgbClr val="FFFFFF"/>
                </a:solidFill>
                <a:latin typeface="黑体" pitchFamily="1" charset="-122"/>
                <a:ea typeface="黑体" pitchFamily="1" charset="-122"/>
              </a:rPr>
              <a:t>“双防控”涉及的基本概念</a:t>
            </a:r>
            <a:endParaRPr lang="zh-CN" altLang="en-US" sz="2400">
              <a:solidFill>
                <a:srgbClr val="FFFFFF"/>
              </a:solidFill>
              <a:latin typeface="黑体" pitchFamily="1" charset="-122"/>
              <a:ea typeface="黑体" pitchFamily="1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文本框 31745"/>
          <p:cNvSpPr txBox="1"/>
          <p:nvPr/>
        </p:nvSpPr>
        <p:spPr>
          <a:xfrm>
            <a:off x="435996" y="557074"/>
            <a:ext cx="8272008" cy="4031255"/>
          </a:xfrm>
          <a:prstGeom prst="rect">
            <a:avLst/>
          </a:prstGeom>
          <a:noFill/>
          <a:ln>
            <a:noFill/>
          </a:ln>
        </p:spPr>
        <p:txBody>
          <a:bodyPr vert="horz" lIns="89977" tIns="46788" rIns="89977" bIns="46788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0" algn="just" defTabSz="0">
              <a:lnSpc>
                <a:spcPts val="2785"/>
              </a:lnSpc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B.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危险源</a:t>
            </a:r>
            <a:r>
              <a:rPr lang="zh-CN" altLang="en-US" sz="20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（侧重点在</a:t>
            </a:r>
            <a:r>
              <a:rPr lang="en-US" altLang="zh-CN" sz="20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“</a:t>
            </a:r>
            <a:r>
              <a:rPr lang="zh-CN" altLang="en-US" sz="20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危害性</a:t>
            </a:r>
            <a:r>
              <a:rPr lang="en-US" altLang="zh-CN" sz="20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”</a:t>
            </a:r>
            <a:r>
              <a:rPr lang="zh-CN" altLang="en-US" sz="20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）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：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是指可能导致人身伤害和（或）健康损害和（或）财产损失的</a:t>
            </a:r>
            <a:r>
              <a:rPr lang="zh-CN" altLang="en-US" sz="2000" b="1">
                <a:solidFill>
                  <a:srgbClr val="FF0000"/>
                </a:solidFill>
                <a:latin typeface="方正仿宋_GBK" pitchFamily="65" charset="-122"/>
                <a:ea typeface="方正仿宋_GBK" pitchFamily="65" charset="-122"/>
              </a:rPr>
              <a:t>根源、状态或行为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，或它们的</a:t>
            </a:r>
            <a:r>
              <a:rPr lang="zh-CN" altLang="en-US" sz="2000" b="1">
                <a:solidFill>
                  <a:srgbClr val="FF0000"/>
                </a:solidFill>
                <a:latin typeface="方正仿宋_GBK" pitchFamily="65" charset="-122"/>
                <a:ea typeface="方正仿宋_GBK" pitchFamily="65" charset="-122"/>
              </a:rPr>
              <a:t>组合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。</a:t>
            </a:r>
            <a:endParaRPr lang="zh-CN" altLang="en-US" sz="2000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0" algn="just">
              <a:lnSpc>
                <a:spcPts val="2385"/>
              </a:lnSpc>
            </a:pPr>
            <a:endParaRPr lang="zh-CN" altLang="en-US" sz="2000">
              <a:solidFill>
                <a:schemeClr val="dk1"/>
              </a:solidFill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lvl="0" indent="0" algn="just">
              <a:lnSpc>
                <a:spcPts val="2385"/>
              </a:lnSpc>
            </a:pPr>
            <a:endParaRPr lang="zh-CN" altLang="en-US" sz="2000">
              <a:solidFill>
                <a:schemeClr val="dk1"/>
              </a:solidFill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lvl="0" indent="0" algn="just">
              <a:lnSpc>
                <a:spcPct val="150000"/>
              </a:lnSpc>
            </a:pPr>
            <a:r>
              <a:rPr lang="zh-CN" altLang="en-US" sz="2000">
                <a:solidFill>
                  <a:schemeClr val="dk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      </a:t>
            </a:r>
            <a:r>
              <a:rPr lang="zh-CN" altLang="en-US" sz="20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没有一定量的能量或危险物质会发生事故吗？</a:t>
            </a:r>
            <a:endParaRPr lang="zh-CN" altLang="en-US" sz="200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lvl="0" indent="0" algn="just">
              <a:lnSpc>
                <a:spcPct val="150000"/>
              </a:lnSpc>
            </a:pPr>
            <a:r>
              <a:rPr lang="zh-CN" altLang="en-US" sz="20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      没有不安全状态和不安全行为会发生事故吗？</a:t>
            </a:r>
            <a:endParaRPr lang="zh-CN" altLang="en-US" sz="200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lvl="0" indent="0" algn="just">
              <a:lnSpc>
                <a:spcPts val="2785"/>
              </a:lnSpc>
            </a:pPr>
            <a:r>
              <a:rPr lang="zh-CN" altLang="en-US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endParaRPr lang="zh-CN" altLang="en-US" sz="24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  <a:p>
            <a:pPr lvl="0" indent="0" algn="just">
              <a:lnSpc>
                <a:spcPts val="2785"/>
              </a:lnSpc>
            </a:pPr>
            <a:r>
              <a:rPr lang="en-US" altLang="zh-CN" sz="2400">
                <a:solidFill>
                  <a:srgbClr val="000000"/>
                </a:solidFill>
                <a:latin typeface="Calibri" pitchFamily="34" charset="0"/>
              </a:rPr>
              <a:t>           ——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这就是区分两类危险源的原因</a:t>
            </a:r>
            <a:endParaRPr lang="zh-CN" altLang="en-US" sz="2400">
              <a:solidFill>
                <a:srgbClr val="000000"/>
              </a:solidFill>
              <a:latin typeface="Calibri" pitchFamily="34" charset="0"/>
              <a:ea typeface="宋体" pitchFamily="2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文本框 31745"/>
          <p:cNvSpPr txBox="1"/>
          <p:nvPr/>
        </p:nvSpPr>
        <p:spPr>
          <a:xfrm>
            <a:off x="261414" y="411061"/>
            <a:ext cx="8327556" cy="4031255"/>
          </a:xfrm>
          <a:prstGeom prst="rect">
            <a:avLst/>
          </a:prstGeom>
          <a:noFill/>
          <a:ln>
            <a:noFill/>
          </a:ln>
        </p:spPr>
        <p:txBody>
          <a:bodyPr vert="horz" lIns="89977" tIns="46788" rIns="89977" bIns="46788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0" algn="just" defTabSz="0">
              <a:lnSpc>
                <a:spcPts val="2785"/>
              </a:lnSpc>
              <a:tabLst>
                <a:tab pos="569595" algn="l"/>
                <a:tab pos="1483995" algn="l"/>
                <a:tab pos="2398395" algn="l"/>
                <a:tab pos="3312795" algn="l"/>
                <a:tab pos="4227195" algn="l"/>
                <a:tab pos="5141595" algn="l"/>
                <a:tab pos="6055995" algn="l"/>
                <a:tab pos="6970395" algn="l"/>
                <a:tab pos="7884795" algn="l"/>
                <a:tab pos="8799195" algn="l"/>
                <a:tab pos="9713595" algn="l"/>
              </a:tabLst>
            </a:pPr>
            <a:r>
              <a:rPr lang="zh-CN" altLang="en-US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黑体" pitchFamily="1" charset="-122"/>
                <a:ea typeface="黑体" pitchFamily="1" charset="-122"/>
              </a:rPr>
              <a:t>两类危险源</a:t>
            </a:r>
            <a:endParaRPr lang="zh-CN" altLang="en-US" sz="2400">
              <a:solidFill>
                <a:srgbClr val="000000"/>
              </a:solidFill>
              <a:latin typeface="黑体" pitchFamily="1" charset="-122"/>
              <a:ea typeface="黑体" pitchFamily="1" charset="-122"/>
            </a:endParaRPr>
          </a:p>
          <a:p>
            <a:pPr lvl="0" indent="0" algn="just">
              <a:lnSpc>
                <a:spcPts val="2785"/>
              </a:lnSpc>
            </a:pPr>
            <a:r>
              <a:rPr lang="zh-CN" altLang="en-US" sz="2000" b="1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第一类危险源</a:t>
            </a:r>
            <a:r>
              <a:rPr lang="zh-CN" altLang="en-US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</a:rPr>
              <a:t>（后果严重性）</a:t>
            </a:r>
            <a:r>
              <a:rPr lang="zh-CN" altLang="en-US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  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是指各种</a:t>
            </a:r>
            <a:r>
              <a:rPr lang="zh-CN" altLang="en-US" sz="2000" b="1">
                <a:solidFill>
                  <a:srgbClr val="FF0000"/>
                </a:solidFill>
                <a:latin typeface="方正仿宋_GBK" pitchFamily="65" charset="-122"/>
                <a:ea typeface="方正仿宋_GBK" pitchFamily="65" charset="-122"/>
              </a:rPr>
              <a:t>能量或有害物质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，也就是根源、源头类危害因素。是生产经营必须或必然产物，难以消除</a:t>
            </a:r>
            <a:r>
              <a:rPr lang="zh-CN" altLang="en-US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（潜在风险）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。</a:t>
            </a:r>
            <a:endParaRPr lang="zh-CN" altLang="en-US" sz="2000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0" algn="just">
              <a:lnSpc>
                <a:spcPts val="2785"/>
              </a:lnSpc>
            </a:pPr>
            <a:r>
              <a:rPr lang="zh-CN" altLang="en-US" sz="2000" b="1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第二类危险源</a:t>
            </a:r>
            <a:r>
              <a:rPr lang="zh-CN" altLang="en-US" sz="2000">
                <a:solidFill>
                  <a:schemeClr val="dk1"/>
                </a:solidFill>
                <a:latin typeface="黑体" pitchFamily="1" charset="-122"/>
                <a:ea typeface="黑体" pitchFamily="1" charset="-122"/>
              </a:rPr>
              <a:t>（事故可能性）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是指导致约束、限制能量或有害物质措施（屏障）失效或破坏的各种</a:t>
            </a:r>
            <a:r>
              <a:rPr lang="zh-CN" altLang="en-US" sz="2000" b="1">
                <a:solidFill>
                  <a:srgbClr val="FF0000"/>
                </a:solidFill>
                <a:latin typeface="方正仿宋_GBK" pitchFamily="65" charset="-122"/>
                <a:ea typeface="方正仿宋_GBK" pitchFamily="65" charset="-122"/>
              </a:rPr>
              <a:t>不安全因素 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。也就是行为和状态危害因素，包括人的不安全行为、物的不安全状态、环境不安全因素，以及监督不到位、管理缺陷等</a:t>
            </a:r>
            <a:r>
              <a:rPr lang="zh-CN" altLang="en-US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（现实风险）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。</a:t>
            </a:r>
            <a:endParaRPr lang="zh-CN" altLang="en-US" sz="2000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0" algn="just">
              <a:lnSpc>
                <a:spcPts val="2785"/>
              </a:lnSpc>
            </a:pPr>
            <a:r>
              <a:rPr lang="zh-CN" altLang="en-US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汽车是风险点；车辆质量、速度形成能量，车辆刹车、方向等设施状态、驾驶员疲劳驾驶、分心驾驶、超速超载等是危险源。</a:t>
            </a:r>
            <a:endParaRPr lang="zh-CN" altLang="en-US" sz="2000" u="sng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lvl="0" indent="0" algn="just">
              <a:lnSpc>
                <a:spcPts val="2785"/>
              </a:lnSpc>
            </a:pPr>
            <a:endParaRPr lang="zh-CN" altLang="en-US" sz="2400" b="1">
              <a:solidFill>
                <a:srgbClr val="FF0000"/>
              </a:solidFill>
              <a:latin typeface="黑体" pitchFamily="1" charset="-122"/>
              <a:ea typeface="黑体" pitchFamily="1" charset="-122"/>
            </a:endParaRPr>
          </a:p>
          <a:p>
            <a:pPr lvl="0" indent="0" algn="just">
              <a:lnSpc>
                <a:spcPts val="2785"/>
              </a:lnSpc>
            </a:pPr>
            <a:r>
              <a:rPr lang="zh-CN" altLang="en-US" sz="2400" b="1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是否有必要分一、二类危险源？</a:t>
            </a:r>
            <a:endParaRPr lang="zh-CN" altLang="en-US" sz="2400" b="1">
              <a:solidFill>
                <a:srgbClr val="FF0000"/>
              </a:solidFill>
              <a:latin typeface="黑体" pitchFamily="1" charset="-122"/>
              <a:ea typeface="黑体" pitchFamily="1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矩形 30722"/>
          <p:cNvSpPr/>
          <p:nvPr/>
        </p:nvSpPr>
        <p:spPr>
          <a:xfrm>
            <a:off x="315376" y="630081"/>
            <a:ext cx="8340253" cy="3086925"/>
          </a:xfrm>
          <a:prstGeom prst="rect">
            <a:avLst/>
          </a:prstGeom>
          <a:noFill/>
          <a:ln>
            <a:noFill/>
          </a:ln>
        </p:spPr>
        <p:txBody>
          <a:bodyPr vert="horz" lIns="89977" tIns="46788" rIns="89977" bIns="46788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0" algn="just" defTabSz="0">
              <a:lnSpc>
                <a:spcPts val="2785"/>
              </a:lnSpc>
              <a:spcBef>
                <a:spcPts val="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C.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风险点</a:t>
            </a:r>
            <a:r>
              <a:rPr lang="zh-CN" altLang="en-US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（风险源，侧重点在</a:t>
            </a:r>
            <a:r>
              <a:rPr lang="en-US" altLang="zh-CN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“</a:t>
            </a:r>
            <a:r>
              <a:rPr lang="zh-CN" altLang="en-US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位置</a:t>
            </a:r>
            <a:r>
              <a:rPr lang="en-US" altLang="zh-CN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”</a:t>
            </a:r>
            <a:r>
              <a:rPr lang="zh-CN" altLang="en-US" sz="18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）</a:t>
            </a:r>
            <a:r>
              <a:rPr lang="zh-CN" altLang="en-US" sz="20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：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是指伴随风险的部位、设施、场所和区域</a:t>
            </a:r>
            <a:r>
              <a:rPr lang="zh-CN" altLang="en-US" sz="2000">
                <a:solidFill>
                  <a:srgbClr val="FF3300"/>
                </a:solidFill>
                <a:latin typeface="方正仿宋_GBK" pitchFamily="65" charset="-122"/>
                <a:ea typeface="黑体" pitchFamily="1" charset="-122"/>
              </a:rPr>
              <a:t>（物）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，以及在特定部位、设施、场所和区域实施的伴随风险的作业过程</a:t>
            </a:r>
            <a:r>
              <a:rPr lang="zh-CN" altLang="en-US" sz="2000">
                <a:solidFill>
                  <a:srgbClr val="FF3300"/>
                </a:solidFill>
                <a:latin typeface="方正仿宋_GBK" pitchFamily="65" charset="-122"/>
                <a:ea typeface="黑体" pitchFamily="1" charset="-122"/>
              </a:rPr>
              <a:t>（人的活动）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，或以上两者的</a:t>
            </a:r>
            <a:r>
              <a:rPr lang="zh-CN" altLang="en-US" sz="2000">
                <a:solidFill>
                  <a:srgbClr val="FF3300"/>
                </a:solidFill>
                <a:latin typeface="方正仿宋_GBK" pitchFamily="65" charset="-122"/>
                <a:ea typeface="黑体" pitchFamily="1" charset="-122"/>
              </a:rPr>
              <a:t>组合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。</a:t>
            </a:r>
            <a:endParaRPr lang="zh-CN" altLang="en-US" sz="2000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0" algn="just">
              <a:lnSpc>
                <a:spcPts val="2785"/>
              </a:lnSpc>
              <a:spcBef>
                <a:spcPts val="500"/>
              </a:spcBef>
            </a:pPr>
            <a:r>
              <a:rPr lang="zh-CN" altLang="en-US" sz="180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 </a:t>
            </a:r>
            <a:endParaRPr lang="zh-CN" altLang="en-US" sz="180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lvl="0" indent="0" algn="just">
              <a:lnSpc>
                <a:spcPts val="2785"/>
              </a:lnSpc>
              <a:spcBef>
                <a:spcPts val="500"/>
              </a:spcBef>
            </a:pPr>
            <a:r>
              <a:rPr lang="zh-CN" altLang="en-US" sz="18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    安全风险虽然无处不在，但并不是所有风险都带来不可接受的伤害，双防控，要找准可能带来不可接受伤害的</a:t>
            </a:r>
            <a:r>
              <a:rPr lang="zh-CN" altLang="en-US" sz="1800">
                <a:solidFill>
                  <a:srgbClr val="FF0000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“点”</a:t>
            </a:r>
            <a:r>
              <a:rPr lang="zh-CN" altLang="en-US" sz="1800">
                <a:solidFill>
                  <a:schemeClr val="dk1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和</a:t>
            </a:r>
            <a:r>
              <a:rPr lang="zh-CN" altLang="en-US" sz="1800">
                <a:solidFill>
                  <a:srgbClr val="FF0000"/>
                </a:solidFill>
                <a:latin typeface="黑体" pitchFamily="1" charset="-122"/>
                <a:ea typeface="黑体" pitchFamily="1" charset="-122"/>
                <a:sym typeface="宋体" pitchFamily="2" charset="-122"/>
              </a:rPr>
              <a:t>“源”。</a:t>
            </a:r>
            <a:endParaRPr lang="zh-CN" altLang="en-US" sz="1800">
              <a:solidFill>
                <a:srgbClr val="FF0000"/>
              </a:solidFill>
              <a:latin typeface="黑体" pitchFamily="1" charset="-122"/>
              <a:ea typeface="黑体" pitchFamily="1" charset="-122"/>
              <a:sym typeface="宋体" pitchFamily="2" charset="-122"/>
            </a:endParaRPr>
          </a:p>
          <a:p>
            <a:pPr lvl="0" indent="0" algn="just">
              <a:lnSpc>
                <a:spcPts val="2785"/>
              </a:lnSpc>
              <a:spcBef>
                <a:spcPts val="500"/>
              </a:spcBef>
            </a:pPr>
            <a:endParaRPr lang="zh-CN" altLang="en-US" sz="180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lvl="0" indent="0" algn="just">
              <a:lnSpc>
                <a:spcPts val="2785"/>
              </a:lnSpc>
              <a:spcBef>
                <a:spcPts val="500"/>
              </a:spcBef>
            </a:pPr>
            <a:r>
              <a:rPr lang="zh-CN" altLang="en-US" sz="180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      例如人、车、路、站、运营过程，甚至管理都是，且还要具体化。</a:t>
            </a:r>
            <a:endParaRPr lang="zh-CN" altLang="en-US" sz="180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lvl="0" indent="0" algn="just">
              <a:lnSpc>
                <a:spcPts val="2385"/>
              </a:lnSpc>
            </a:pPr>
            <a:endParaRPr lang="zh-CN" altLang="en-US" sz="2000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文本框 32769"/>
          <p:cNvSpPr txBox="1"/>
          <p:nvPr/>
        </p:nvSpPr>
        <p:spPr>
          <a:xfrm>
            <a:off x="375686" y="352338"/>
            <a:ext cx="8392628" cy="4031255"/>
          </a:xfrm>
          <a:prstGeom prst="rect">
            <a:avLst/>
          </a:prstGeom>
          <a:noFill/>
          <a:ln>
            <a:noFill/>
          </a:ln>
        </p:spPr>
        <p:txBody>
          <a:bodyPr vert="horz" lIns="89977" tIns="46788" rIns="89977" bIns="46788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 sz="4400" b="0" i="0" u="none" baseline="0">
                <a:solidFill>
                  <a:schemeClr val="lt1"/>
                </a:solidFill>
                <a:latin typeface="Arial" pitchFamily="34" charset="0"/>
                <a:ea typeface="宋体" pitchFamily="2" charset="-122"/>
              </a:defRPr>
            </a:lvl5pPr>
          </a:lstStyle>
          <a:p>
            <a:pPr lvl="0" indent="-683895" algn="just" defTabSz="0">
              <a:lnSpc>
                <a:spcPts val="2385"/>
              </a:lnSpc>
              <a:tabLst>
                <a:tab pos="912495" algn="l"/>
                <a:tab pos="1826895" algn="l"/>
                <a:tab pos="2741295" algn="l"/>
                <a:tab pos="3655695" algn="l"/>
                <a:tab pos="4570095" algn="l"/>
                <a:tab pos="5484495" algn="l"/>
                <a:tab pos="6398895" algn="l"/>
                <a:tab pos="7313295" algn="l"/>
                <a:tab pos="8227695" algn="l"/>
                <a:tab pos="9142095" algn="l"/>
                <a:tab pos="10056495" algn="l"/>
              </a:tabLst>
            </a:pPr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D.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重大危险源</a:t>
            </a:r>
            <a:r>
              <a:rPr lang="zh-CN" altLang="en-US" sz="200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（侧重点在</a:t>
            </a:r>
            <a:r>
              <a:rPr lang="zh-CN" altLang="en-US" sz="2000" b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“物质”</a:t>
            </a:r>
            <a:r>
              <a:rPr lang="zh-CN" altLang="en-US" sz="200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及其</a:t>
            </a:r>
            <a:r>
              <a:rPr lang="zh-CN" altLang="en-US" sz="2000" b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“量”</a:t>
            </a:r>
            <a:r>
              <a:rPr lang="zh-CN" altLang="en-US" sz="2000">
                <a:solidFill>
                  <a:srgbClr val="FF0000"/>
                </a:solidFill>
                <a:latin typeface="Calibri" pitchFamily="34" charset="0"/>
                <a:ea typeface="宋体" pitchFamily="2" charset="-122"/>
              </a:rPr>
              <a:t>）</a:t>
            </a:r>
            <a:r>
              <a:rPr lang="zh-CN" altLang="en-US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：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指长期地或临时地生产、加工、搬运、使用或储存危险物质，且</a:t>
            </a:r>
            <a:r>
              <a:rPr lang="zh-CN" altLang="en-US" sz="200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危险物质的数量等于或超过临界量的单元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。单元是指一个(套)生产装置、设施或场所，或同属一个工厂的且边缘距离小于500m的几个(套)生产装置、设施或场所。</a:t>
            </a:r>
            <a:endParaRPr lang="zh-CN" altLang="en-US" sz="2000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-683895" algn="just">
              <a:lnSpc>
                <a:spcPts val="2385"/>
              </a:lnSpc>
            </a:pP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      </a:t>
            </a:r>
            <a:r>
              <a:rPr lang="zh-CN" altLang="en-US" sz="2000">
                <a:solidFill>
                  <a:srgbClr val="FF0000"/>
                </a:solidFill>
                <a:latin typeface="方正仿宋_GBK" pitchFamily="65" charset="-122"/>
                <a:ea typeface="方正仿宋_GBK" pitchFamily="65" charset="-122"/>
              </a:rPr>
              <a:t>GB18218-2009《危险化学品重大危险源辨识》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 </a:t>
            </a:r>
            <a:endParaRPr lang="zh-CN" altLang="en-US" sz="2000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-683895" algn="just">
              <a:lnSpc>
                <a:spcPts val="2385"/>
              </a:lnSpc>
            </a:pPr>
            <a:r>
              <a:rPr lang="zh-CN" altLang="en-US" sz="2000">
                <a:solidFill>
                  <a:srgbClr val="000000"/>
                </a:solidFill>
                <a:latin typeface="黑体" pitchFamily="1" charset="-122"/>
                <a:ea typeface="黑体" pitchFamily="1" charset="-122"/>
              </a:rPr>
              <a:t>【危险源与重大危险源区别】</a:t>
            </a:r>
            <a:endParaRPr lang="zh-CN" altLang="en-US" sz="2000">
              <a:solidFill>
                <a:srgbClr val="000000"/>
              </a:solidFill>
              <a:latin typeface="黑体" pitchFamily="1" charset="-122"/>
              <a:ea typeface="黑体" pitchFamily="1" charset="-122"/>
            </a:endParaRPr>
          </a:p>
          <a:p>
            <a:pPr lvl="0" indent="-683895" algn="just">
              <a:lnSpc>
                <a:spcPts val="2385"/>
              </a:lnSpc>
            </a:pPr>
            <a:r>
              <a:rPr lang="zh-CN" altLang="en-US" sz="240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    </a:t>
            </a:r>
            <a:r>
              <a:rPr lang="zh-CN" altLang="en-US" sz="24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 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危险源既包括不安全的根源，也包括不安全的状态与行为。但重大危险源中的危险源，指的则是能量或有害物质之类的不安全的根源，主要以</a:t>
            </a:r>
            <a:r>
              <a:rPr lang="en-US" altLang="zh-CN" sz="2000" b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“</a:t>
            </a:r>
            <a:r>
              <a:rPr lang="zh-CN" altLang="en-US" sz="2000" b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量</a:t>
            </a:r>
            <a:r>
              <a:rPr lang="en-US" altLang="zh-CN" sz="2000" b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”</a:t>
            </a:r>
            <a:r>
              <a:rPr lang="zh-CN" altLang="en-US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来界定，不包括不安全的状态与行为。</a:t>
            </a:r>
            <a:endParaRPr lang="zh-CN" altLang="en-US" sz="2000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-683895" algn="just">
              <a:lnSpc>
                <a:spcPts val="2385"/>
              </a:lnSpc>
            </a:pPr>
            <a:endParaRPr lang="zh-CN" altLang="en-US" sz="2000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-683895" algn="just">
              <a:lnSpc>
                <a:spcPts val="2385"/>
              </a:lnSpc>
            </a:pPr>
            <a:r>
              <a:rPr lang="zh-CN" altLang="en-US" sz="2400">
                <a:solidFill>
                  <a:srgbClr val="FF0000"/>
                </a:solidFill>
                <a:latin typeface="黑体" pitchFamily="1" charset="-122"/>
                <a:ea typeface="黑体" pitchFamily="1" charset="-122"/>
              </a:rPr>
              <a:t>判断题：</a:t>
            </a:r>
            <a:endParaRPr lang="zh-CN" altLang="en-US" sz="2400">
              <a:solidFill>
                <a:srgbClr val="FF0000"/>
              </a:solidFill>
              <a:latin typeface="黑体" pitchFamily="1" charset="-122"/>
              <a:ea typeface="黑体" pitchFamily="1" charset="-122"/>
            </a:endParaRPr>
          </a:p>
          <a:p>
            <a:pPr lvl="0" indent="-683895" algn="just">
              <a:lnSpc>
                <a:spcPts val="2385"/>
              </a:lnSpc>
            </a:pPr>
            <a:r>
              <a:rPr lang="en-US" altLang="zh-CN" sz="2000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   </a:t>
            </a:r>
            <a:r>
              <a:rPr lang="en-US" altLang="zh-CN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 A. </a:t>
            </a:r>
            <a:r>
              <a:rPr lang="zh-CN" altLang="en-US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危险源一定是隐患</a:t>
            </a:r>
            <a:r>
              <a:rPr lang="en-US" altLang="zh-CN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                   B. </a:t>
            </a:r>
            <a:r>
              <a:rPr lang="zh-CN" altLang="en-US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隐患一定是危险源</a:t>
            </a:r>
            <a:r>
              <a:rPr lang="en-US" altLang="zh-CN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  </a:t>
            </a:r>
            <a:endParaRPr lang="en-US" altLang="zh-CN" sz="2000" u="sng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-683895" algn="just">
              <a:lnSpc>
                <a:spcPts val="2385"/>
              </a:lnSpc>
            </a:pPr>
            <a:r>
              <a:rPr lang="en-US" altLang="zh-CN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    C. </a:t>
            </a:r>
            <a:r>
              <a:rPr lang="zh-CN" altLang="en-US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重大危险源是重大隐患</a:t>
            </a:r>
            <a:r>
              <a:rPr lang="en-US" altLang="zh-CN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            D. </a:t>
            </a:r>
            <a:r>
              <a:rPr lang="zh-CN" altLang="en-US" sz="2000" u="sng">
                <a:solidFill>
                  <a:srgbClr val="000000"/>
                </a:solidFill>
                <a:latin typeface="方正仿宋_GBK" pitchFamily="65" charset="-122"/>
                <a:ea typeface="方正仿宋_GBK" pitchFamily="65" charset="-122"/>
              </a:rPr>
              <a:t>重大隐患一定是重大危险源</a:t>
            </a:r>
            <a:endParaRPr lang="zh-CN" altLang="en-US" sz="2000" u="sng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  <a:p>
            <a:pPr lvl="0" indent="-683895" algn="just">
              <a:lnSpc>
                <a:spcPts val="2385"/>
              </a:lnSpc>
            </a:pPr>
            <a:endParaRPr lang="zh-CN" altLang="en-US" sz="2000" u="sng">
              <a:solidFill>
                <a:srgbClr val="000000"/>
              </a:solidFill>
              <a:latin typeface="方正仿宋_GBK" pitchFamily="65" charset="-122"/>
              <a:ea typeface="方正仿宋_GBK" pitchFamily="65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57344"/>
          <p:cNvSpPr/>
          <p:nvPr/>
        </p:nvSpPr>
        <p:spPr>
          <a:xfrm>
            <a:off x="720725" y="1249045"/>
            <a:ext cx="7594600" cy="20135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1.  </a:t>
            </a: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贯彻落实国务院安办专项整治三年行动座谈会精神。</a:t>
            </a: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8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.  落实</a:t>
            </a:r>
            <a:r>
              <a:rPr lang="en-US" alt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11</a:t>
            </a: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月</a:t>
            </a:r>
            <a:r>
              <a:rPr lang="en-US" alt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9</a:t>
            </a: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日开州会议精神，总结前阶段专项整治工作，对下一阶段深化三年行动提出建议。</a:t>
            </a: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4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-14605" y="267335"/>
            <a:ext cx="917321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 algn="just">
              <a:spcBef>
                <a:spcPts val="500"/>
              </a:spcBef>
            </a:pP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</a:t>
            </a:r>
            <a:r>
              <a:rPr lang="en-US" altLang="zh-CN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 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开会目的  </a:t>
            </a:r>
            <a:endParaRPr lang="zh-CN" altLang="en-US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文本框 63489"/>
          <p:cNvSpPr txBox="1"/>
          <p:nvPr/>
        </p:nvSpPr>
        <p:spPr>
          <a:xfrm>
            <a:off x="637815" y="1059582"/>
            <a:ext cx="7859977" cy="3870479"/>
          </a:xfrm>
          <a:prstGeom prst="rect">
            <a:avLst/>
          </a:prstGeom>
          <a:noFill/>
          <a:ln w="9525">
            <a:noFill/>
          </a:ln>
        </p:spPr>
        <p:txBody>
          <a:bodyPr lIns="67602" tIns="35238" rIns="67602" bIns="35238"/>
          <a:lstStyle/>
          <a:p>
            <a:pPr marR="0" algn="just" defTabSz="449580" rtl="0">
              <a:lnSpc>
                <a:spcPts val="289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kumimoji="0" lang="en-US" altLang="zh-CN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  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1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）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这个</a:t>
            </a:r>
            <a:r>
              <a:rPr lang="en-US" altLang="zh-CN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单元</a:t>
            </a:r>
            <a:r>
              <a:rPr lang="en-US" altLang="zh-CN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会发生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什么事故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？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（事故类型）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——中毒窒息、爆炸、物体打击、高坠、淹</a:t>
            </a:r>
            <a:r>
              <a:rPr lang="zh-CN" altLang="en-US" sz="2000" dirty="0" smtClean="0"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溺</a:t>
            </a:r>
            <a:endParaRPr lang="zh-CN" altLang="en-US" sz="2000" dirty="0" smtClean="0">
              <a:latin typeface="方正楷体_GBK" pitchFamily="65" charset="-122"/>
              <a:ea typeface="方正楷体_GBK" pitchFamily="65" charset="-122"/>
              <a:cs typeface="+mn-cs"/>
              <a:sym typeface="+mn-ea"/>
            </a:endParaRPr>
          </a:p>
          <a:p>
            <a:pPr marR="0" algn="just" defTabSz="449580" rtl="0">
              <a:lnSpc>
                <a:spcPts val="289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lang="zh-CN" altLang="en-US" sz="2000" dirty="0" smtClean="0"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     </a:t>
            </a:r>
            <a:r>
              <a:rPr kumimoji="0" lang="zh-CN" altLang="en-US" sz="2000" kern="1200" cap="none" spc="0" normalizeH="0" baseline="0" noProof="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2</a:t>
            </a:r>
            <a:r>
              <a:rPr kumimoji="0" lang="zh-CN" altLang="en-US" sz="2000" kern="1200" cap="none" spc="0" normalizeH="0" baseline="0" noProof="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）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什么地方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会发生事故？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（风险</a:t>
            </a:r>
            <a:r>
              <a:rPr lang="zh-CN" altLang="en-US" sz="2000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点）</a:t>
            </a:r>
            <a:r>
              <a:rPr lang="en-US" altLang="zh-CN" sz="2000" dirty="0"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受限</a:t>
            </a:r>
            <a:r>
              <a:rPr lang="zh-CN" altLang="en-US" sz="2000" dirty="0" smtClean="0"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空间</a:t>
            </a:r>
            <a:endParaRPr lang="en-US" altLang="zh-CN" sz="2000" dirty="0" smtClean="0">
              <a:latin typeface="方正楷体_GBK" pitchFamily="65" charset="-122"/>
              <a:ea typeface="方正楷体_GBK" pitchFamily="65" charset="-122"/>
              <a:cs typeface="+mn-cs"/>
              <a:sym typeface="+mn-ea"/>
            </a:endParaRPr>
          </a:p>
          <a:p>
            <a:pPr marR="0" indent="360045" algn="just" defTabSz="449580" rtl="0">
              <a:lnSpc>
                <a:spcPts val="260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3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）</a:t>
            </a:r>
            <a:r>
              <a:rPr kumimoji="0" lang="en-US" altLang="zh-CN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这些地方的事故在</a:t>
            </a:r>
            <a:r>
              <a:rPr kumimoji="0" lang="zh-CN" altLang="en-US" sz="2000" kern="1200" cap="none" spc="0" normalizeH="0" baseline="0" noProof="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什么情况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下发生？</a:t>
            </a:r>
            <a:r>
              <a:rPr kumimoji="0" lang="zh-CN" altLang="en-US" sz="2000" kern="1200" cap="none" spc="0" normalizeH="0" baseline="0" noProof="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（危险源）</a:t>
            </a:r>
            <a:r>
              <a:rPr kumimoji="0" lang="zh-CN" altLang="en-US" sz="2000" kern="1200" cap="none" spc="0" normalizeH="0" baseline="0" noProof="0" dirty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——中毒窒息：有毒有害气体超标、缺氧</a:t>
            </a:r>
            <a:endParaRPr kumimoji="0" lang="zh-CN" altLang="en-US" sz="2000" kern="1200" cap="none" spc="0" normalizeH="0" baseline="0" noProof="0" dirty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marR="0" indent="360045" algn="just" defTabSz="449580" rtl="0">
              <a:lnSpc>
                <a:spcPts val="260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</a:t>
            </a:r>
            <a:r>
              <a:rPr kumimoji="0" lang="en-US" altLang="zh-CN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4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）</a:t>
            </a:r>
            <a:r>
              <a:rPr kumimoji="0" lang="en-US" altLang="zh-CN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采取</a:t>
            </a:r>
            <a:r>
              <a:rPr kumimoji="0" lang="zh-CN" altLang="en-US" sz="2000" kern="1200" cap="none" spc="0" normalizeH="0" baseline="0" noProof="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哪些措施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可以让这事事故不发生？</a:t>
            </a:r>
            <a:r>
              <a:rPr kumimoji="0" lang="zh-CN" altLang="en-US" sz="2000" kern="1200" cap="none" spc="0" normalizeH="0" baseline="0" noProof="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（管控措施）</a:t>
            </a:r>
            <a:r>
              <a:rPr kumimoji="0" lang="zh-CN" altLang="en-US" sz="2000" kern="1200" cap="none" spc="0" normalizeH="0" baseline="0" noProof="0" dirty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——</a:t>
            </a:r>
            <a:r>
              <a:rPr kumimoji="0" lang="zh-CN" altLang="en-US" sz="2000" kern="1200" cap="none" spc="0" normalizeH="0" baseline="0" noProof="0" dirty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防中毒：方案、交底、检测、通风、监护、培训、演练</a:t>
            </a:r>
            <a:endParaRPr kumimoji="0" lang="zh-CN" altLang="en-US" sz="2000" kern="1200" cap="none" spc="0" normalizeH="0" baseline="0" noProof="0" dirty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marR="0" indent="360045" algn="just" defTabSz="449580" rtl="0">
              <a:lnSpc>
                <a:spcPts val="260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</a:t>
            </a:r>
            <a:r>
              <a:rPr kumimoji="0" 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5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）</a:t>
            </a:r>
            <a:r>
              <a:rPr kumimoji="0" 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建立</a:t>
            </a:r>
            <a:r>
              <a:rPr kumimoji="0" lang="zh-CN" altLang="en-US" sz="2000" kern="1200" cap="none" spc="0" normalizeH="0" baseline="0" noProof="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怎样保证</a:t>
            </a:r>
            <a:r>
              <a:rPr kumimoji="0" lang="zh-CN" alt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这些措施持续有效 ？</a:t>
            </a:r>
            <a:r>
              <a:rPr kumimoji="0" lang="zh-CN" altLang="en-US" sz="2000" kern="1200" cap="none" spc="0" normalizeH="0" baseline="0" noProof="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（保障机制及隐患排查）</a:t>
            </a:r>
            <a:r>
              <a:rPr kumimoji="0" lang="zh-CN" altLang="en-US" sz="2000" kern="1200" cap="none" spc="0" normalizeH="0" baseline="0" noProof="0" dirty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——监督检查、考核奖惩</a:t>
            </a:r>
            <a:endParaRPr kumimoji="0" lang="zh-CN" altLang="en-US" sz="2000" kern="1200" cap="none" spc="0" normalizeH="0" baseline="0" noProof="0" dirty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</p:txBody>
      </p:sp>
      <p:sp>
        <p:nvSpPr>
          <p:cNvPr id="3" name="MH_SubTitle_1"/>
          <p:cNvSpPr/>
          <p:nvPr/>
        </p:nvSpPr>
        <p:spPr>
          <a:xfrm flipH="1">
            <a:off x="0" y="291465"/>
            <a:ext cx="9143365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   4.</a:t>
            </a: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 </a:t>
            </a:r>
            <a:r>
              <a:rPr lang="zh-CN" altLang="en-US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五要点简易掌握</a:t>
            </a: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“</a:t>
            </a:r>
            <a:r>
              <a:rPr lang="zh-CN" altLang="en-US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双防控</a:t>
            </a: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”</a:t>
            </a:r>
            <a:r>
              <a:rPr lang="zh-CN" altLang="en-US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机制之一</a:t>
            </a:r>
            <a:endParaRPr lang="zh-CN" altLang="en-US" sz="28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 advTm="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文本框 63489"/>
          <p:cNvSpPr txBox="1"/>
          <p:nvPr/>
        </p:nvSpPr>
        <p:spPr>
          <a:xfrm>
            <a:off x="381400" y="403731"/>
            <a:ext cx="8380566" cy="3869370"/>
          </a:xfrm>
          <a:prstGeom prst="rect">
            <a:avLst/>
          </a:prstGeom>
          <a:noFill/>
          <a:ln w="9525">
            <a:noFill/>
          </a:ln>
        </p:spPr>
        <p:txBody>
          <a:bodyPr lIns="67585" tIns="35229" rIns="67585" bIns="35229"/>
          <a:lstStyle/>
          <a:p>
            <a:pPr marR="0" algn="just" defTabSz="449580" rtl="0">
              <a:lnSpc>
                <a:spcPts val="289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lang="zh-CN" altLang="en-US" sz="2000" dirty="0">
                <a:solidFill>
                  <a:srgbClr val="000000"/>
                </a:solidFill>
                <a:latin typeface="黑体" pitchFamily="1" charset="-122"/>
                <a:ea typeface="黑体" pitchFamily="1" charset="-122"/>
                <a:sym typeface="+mn-ea"/>
              </a:rPr>
              <a:t>“五要点”简易掌握</a:t>
            </a:r>
            <a:r>
              <a:rPr lang="en-US" altLang="zh-CN" sz="2000" dirty="0">
                <a:solidFill>
                  <a:srgbClr val="000000"/>
                </a:solidFill>
                <a:latin typeface="黑体" pitchFamily="1" charset="-122"/>
                <a:ea typeface="黑体" pitchFamily="1" charset="-122"/>
                <a:sym typeface="+mn-ea"/>
              </a:rPr>
              <a:t>“</a:t>
            </a:r>
            <a:r>
              <a:rPr lang="zh-CN" altLang="en-US" sz="2000" dirty="0">
                <a:solidFill>
                  <a:srgbClr val="000000"/>
                </a:solidFill>
                <a:latin typeface="黑体" pitchFamily="1" charset="-122"/>
                <a:ea typeface="黑体" pitchFamily="1" charset="-122"/>
                <a:sym typeface="+mn-ea"/>
              </a:rPr>
              <a:t>双防控</a:t>
            </a:r>
            <a:r>
              <a:rPr lang="en-US" altLang="zh-CN" sz="2000" dirty="0">
                <a:solidFill>
                  <a:srgbClr val="000000"/>
                </a:solidFill>
                <a:latin typeface="黑体" pitchFamily="1" charset="-122"/>
                <a:ea typeface="黑体" pitchFamily="1" charset="-122"/>
                <a:sym typeface="+mn-ea"/>
              </a:rPr>
              <a:t>”</a:t>
            </a:r>
            <a:r>
              <a:rPr lang="zh-CN" altLang="en-US" sz="2000" dirty="0">
                <a:solidFill>
                  <a:srgbClr val="000000"/>
                </a:solidFill>
                <a:latin typeface="黑体" pitchFamily="1" charset="-122"/>
                <a:ea typeface="黑体" pitchFamily="1" charset="-122"/>
                <a:sym typeface="+mn-ea"/>
              </a:rPr>
              <a:t>机制之二</a:t>
            </a:r>
            <a:endParaRPr lang="zh-CN" altLang="en-US" sz="2000" dirty="0">
              <a:solidFill>
                <a:srgbClr val="000000"/>
              </a:solidFill>
              <a:latin typeface="黑体" pitchFamily="1" charset="-122"/>
              <a:ea typeface="黑体" pitchFamily="1" charset="-122"/>
              <a:sym typeface="+mn-ea"/>
            </a:endParaRPr>
          </a:p>
          <a:p>
            <a:pPr marR="0" algn="just" defTabSz="449580" rtl="0">
              <a:lnSpc>
                <a:spcPts val="120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endParaRPr kumimoji="0" lang="en-US" altLang="zh-CN" sz="800" kern="1200" cap="none" spc="0" normalizeH="0" baseline="0" noProof="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marR="0" algn="just" defTabSz="914400" rtl="0">
              <a:lnSpc>
                <a:spcPts val="259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kumimoji="0" lang="en-US" altLang="zh-CN" sz="2000" kern="1200" cap="none" spc="0" normalizeH="0" baseline="0" noProof="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1</a:t>
            </a:r>
            <a:r>
              <a:rPr kumimoji="0" lang="en-US" altLang="zh-CN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. </a:t>
            </a:r>
            <a:r>
              <a:rPr kumimoji="0" lang="zh-CN" altLang="en-US" sz="2000" kern="1200" cap="none" spc="0" normalizeH="0" baseline="0" noProof="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目标是什么？</a:t>
            </a: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——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安全，即风险控制到可接受可控状态或程度</a:t>
            </a:r>
            <a:endParaRPr lang="en-US" altLang="zh-CN" sz="2000" dirty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  <a:cs typeface="+mn-cs"/>
            </a:endParaRPr>
          </a:p>
          <a:p>
            <a:pPr marR="0" algn="just" defTabSz="914400" rtl="0">
              <a:lnSpc>
                <a:spcPts val="259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2. 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为什么会不安全？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（不一定存在事实）</a:t>
            </a: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可能存在不可接受的风险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（辨识危险源、找到风险点，采取措施控制风险）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，必须有效控制才安全，风险越高，控制越严（比如高坠事故环境控制、承载体不稳、个人防护缺失或失效</a:t>
            </a: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......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）</a:t>
            </a:r>
            <a:endParaRPr lang="en-US" altLang="zh-CN" sz="20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  <a:sym typeface="+mn-ea"/>
            </a:endParaRPr>
          </a:p>
          <a:p>
            <a:pPr marR="0" algn="just" defTabSz="914400" rtl="0">
              <a:lnSpc>
                <a:spcPts val="259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lang="en-US" altLang="zh-CN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3. 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为什么现在不安全了？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（已经存在事实）</a:t>
            </a:r>
            <a:r>
              <a:rPr lang="en-US" altLang="zh-CN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控制措施缺失或者控制措施失效导致风险失控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（隐患排查整治）</a:t>
            </a:r>
            <a:endParaRPr lang="en-US" altLang="zh-CN" sz="20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  <a:sym typeface="+mn-ea"/>
            </a:endParaRPr>
          </a:p>
          <a:p>
            <a:pPr marR="0" algn="just" defTabSz="914400" rtl="0">
              <a:lnSpc>
                <a:spcPts val="259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kumimoji="0" lang="en-US" altLang="zh-CN" sz="2000" kern="1200" cap="none" spc="0" normalizeH="0" baseline="0" noProof="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4. 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怎样才能保证安全？</a:t>
            </a: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用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措施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（人、机、环、管）控制风险、排查整治隐患。</a:t>
            </a:r>
            <a:endParaRPr lang="en-US" altLang="zh-CN" sz="20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  <a:sym typeface="+mn-ea"/>
            </a:endParaRPr>
          </a:p>
          <a:p>
            <a:pPr marR="0" algn="just" defTabSz="914400" rtl="0">
              <a:lnSpc>
                <a:spcPts val="2590"/>
              </a:lnSpc>
              <a:spcBef>
                <a:spcPts val="600"/>
              </a:spcBef>
              <a:buClrTx/>
              <a:buSzPct val="100000"/>
              <a:buFont typeface="Times New Roman" pitchFamily="18" charset="0"/>
              <a:buNone/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  <a:defRPr/>
            </a:pPr>
            <a:r>
              <a:rPr kumimoji="0" lang="en-US" sz="2000" kern="1200" cap="none" spc="0" normalizeH="0" baseline="0" noProof="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5</a:t>
            </a:r>
            <a:r>
              <a:rPr kumimoji="0" lang="en-US" sz="2000" kern="1200" cap="none" spc="0" normalizeH="0" baseline="0" noProof="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. </a:t>
            </a:r>
            <a:r>
              <a:rPr kumimoji="0" lang="zh-CN" altLang="en-US" sz="2000" kern="1200" cap="none" spc="0" normalizeH="0" baseline="0" noProof="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万一后怎么办？</a:t>
            </a:r>
            <a:r>
              <a:rPr kumimoji="0" lang="zh-CN" altLang="en-US" sz="2000" kern="1200" cap="none" spc="0" normalizeH="0" baseline="0" noProof="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——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应急处置</a:t>
            </a:r>
            <a:endParaRPr lang="zh-CN" altLang="en-US" sz="2000" dirty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  <a:cs typeface="+mn-cs"/>
            </a:endParaRPr>
          </a:p>
        </p:txBody>
      </p:sp>
    </p:spTree>
  </p:cSld>
  <p:clrMapOvr>
    <a:masterClrMapping/>
  </p:clrMapOvr>
  <p:transition spd="slow" advTm="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43008"/>
          <p:cNvSpPr txBox="1"/>
          <p:nvPr/>
        </p:nvSpPr>
        <p:spPr>
          <a:xfrm>
            <a:off x="394018" y="355918"/>
            <a:ext cx="8224837" cy="41259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l" defTabSz="914400">
              <a:lnSpc>
                <a:spcPts val="80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endParaRPr lang="zh-CN" altLang="en-US" sz="800" dirty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endParaRPr lang="en-US" altLang="zh-CN" sz="2400" dirty="0" smtClean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defTabSz="91440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endParaRPr lang="en-US" altLang="zh-CN" sz="2400" dirty="0" smtClean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defTabSz="91440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endParaRPr lang="en-US" altLang="zh-CN" sz="2400" dirty="0" smtClean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defTabSz="91440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endParaRPr lang="en-US" altLang="zh-CN" sz="2400" dirty="0" smtClean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defTabSz="91440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endParaRPr lang="en-US" altLang="zh-CN" sz="2400" dirty="0" smtClean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defTabSz="91440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endParaRPr lang="en-US" altLang="zh-CN" sz="2000" b="1" dirty="0" smtClean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defTabSz="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en-US" altLang="zh-CN" sz="2000" b="1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      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）</a:t>
            </a:r>
            <a:r>
              <a:rPr lang="zh-CN" altLang="en-US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项目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负责人的周检表，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有四个笔迹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，</a:t>
            </a:r>
            <a:endParaRPr lang="zh-CN" altLang="en-US" sz="20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pPr defTabSz="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而且已填到未来4个月了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。</a:t>
            </a:r>
            <a:endParaRPr lang="en-US" altLang="zh-CN" sz="20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pPr defTabSz="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 </a:t>
            </a: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     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（</a:t>
            </a:r>
            <a:r>
              <a:rPr lang="en-US" altLang="zh-CN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2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）</a:t>
            </a: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 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安全员天天都在现场检查，但现场十多个工人未佩戴安全帽、现在临边没有防护、预留洞口没有盖板</a:t>
            </a: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……</a:t>
            </a:r>
            <a:endParaRPr lang="en-US" altLang="zh-CN" sz="20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pPr defTabSz="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      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（</a:t>
            </a: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3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）老总，管理人员与一些岗位人员安全检查都查同样内容吗？</a:t>
            </a:r>
            <a:endParaRPr lang="en-US" altLang="zh-CN" sz="20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pPr defTabSz="0">
              <a:lnSpc>
                <a:spcPts val="3060"/>
              </a:lnSpc>
              <a:spcBef>
                <a:spcPts val="0"/>
              </a:spcBef>
              <a:tabLst>
                <a:tab pos="570230" algn="l"/>
                <a:tab pos="1484630" algn="l"/>
                <a:tab pos="2399030" algn="l"/>
                <a:tab pos="3313430" algn="l"/>
                <a:tab pos="4227830" algn="l"/>
                <a:tab pos="5142230" algn="l"/>
                <a:tab pos="6056630" algn="l"/>
                <a:tab pos="6971030" algn="l"/>
                <a:tab pos="7885430" algn="l"/>
                <a:tab pos="8799830" algn="l"/>
                <a:tab pos="971423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      </a:t>
            </a:r>
            <a:endParaRPr lang="en-US" altLang="zh-CN" sz="2400" b="1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</p:txBody>
      </p:sp>
      <p:pic>
        <p:nvPicPr>
          <p:cNvPr id="2867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4947" y="1132526"/>
            <a:ext cx="2173288" cy="2300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4755" name="矩形 76802"/>
          <p:cNvSpPr/>
          <p:nvPr/>
        </p:nvSpPr>
        <p:spPr>
          <a:xfrm flipH="1">
            <a:off x="3280" y="368164"/>
            <a:ext cx="9137441" cy="555419"/>
          </a:xfrm>
          <a:prstGeom prst="rect">
            <a:avLst/>
          </a:prstGeom>
          <a:solidFill>
            <a:srgbClr val="4F81BD"/>
          </a:solidFill>
          <a:ln w="9525">
            <a:noFill/>
          </a:ln>
        </p:spPr>
        <p:txBody>
          <a:bodyPr lIns="89932" tIns="46764" rIns="89932" bIns="46764" anchor="ctr"/>
          <a:p>
            <a: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黑体" pitchFamily="1" charset="-122"/>
                <a:ea typeface="宋体" pitchFamily="2" charset="-122"/>
              </a:rPr>
              <a:t>   </a:t>
            </a:r>
            <a:r>
              <a:rPr lang="en-US" altLang="zh-CN" sz="2800" b="1" dirty="0">
                <a:solidFill>
                  <a:srgbClr val="FFFFFF"/>
                </a:solidFill>
                <a:latin typeface="黑体" pitchFamily="1" charset="-122"/>
                <a:ea typeface="宋体" pitchFamily="2" charset="-122"/>
              </a:rPr>
              <a:t>5.</a:t>
            </a:r>
            <a:r>
              <a:rPr lang="zh-CN" altLang="en-US" sz="2400" dirty="0">
                <a:solidFill>
                  <a:srgbClr val="FFFFFF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“日周月”隐患排查我们真的搞明白了吗</a:t>
            </a:r>
            <a:endParaRPr lang="zh-CN" altLang="en-US" sz="2400" b="1" dirty="0">
              <a:latin typeface="黑体" pitchFamily="1" charset="-122"/>
              <a:ea typeface="方正黑体_GBK" pitchFamily="65" charset="-122"/>
              <a:sym typeface="宋体" pitchFamily="2" charset="-122"/>
            </a:endParaRP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文本框 76801"/>
          <p:cNvSpPr txBox="1"/>
          <p:nvPr/>
        </p:nvSpPr>
        <p:spPr>
          <a:xfrm>
            <a:off x="344170" y="972820"/>
            <a:ext cx="8496935" cy="3197860"/>
          </a:xfrm>
          <a:prstGeom prst="rect">
            <a:avLst/>
          </a:prstGeom>
          <a:noFill/>
          <a:ln w="9525">
            <a:noFill/>
          </a:ln>
        </p:spPr>
        <p:txBody>
          <a:bodyPr lIns="89932" tIns="46764" rIns="89932" bIns="46764"/>
          <a:lstStyle/>
          <a:p>
            <a:r>
              <a:rPr lang="zh-CN" altLang="en-US" sz="24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  </a:t>
            </a:r>
            <a:r>
              <a:rPr lang="zh-CN" altLang="en-US" sz="3200" dirty="0">
                <a:solidFill>
                  <a:srgbClr val="000000"/>
                </a:solidFill>
                <a:latin typeface="Calibri" pitchFamily="34" charset="0"/>
                <a:ea typeface="宋体" pitchFamily="2" charset="-122"/>
              </a:rPr>
              <a:t>  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构建体系定频次，</a:t>
            </a:r>
            <a:r>
              <a:rPr lang="en-US" altLang="zh-CN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“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345</a:t>
            </a:r>
            <a:r>
              <a:rPr lang="en-US" altLang="zh-CN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”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来抓落实。</a:t>
            </a:r>
            <a:endParaRPr lang="zh-CN" altLang="en-US" sz="2400" b="1" dirty="0">
              <a:solidFill>
                <a:schemeClr val="tx1"/>
              </a:solidFill>
              <a:latin typeface="Arial" pitchFamily="34" charset="0"/>
              <a:ea typeface="宋体" pitchFamily="2" charset="-122"/>
            </a:endParaRPr>
          </a:p>
          <a:p>
            <a:r>
              <a:rPr lang="zh-CN" altLang="en-US" sz="2400" dirty="0">
                <a:latin typeface="Arial" pitchFamily="34" charset="0"/>
                <a:ea typeface="宋体" pitchFamily="2" charset="-122"/>
                <a:sym typeface="宋体" pitchFamily="2" charset="-122"/>
              </a:rPr>
              <a:t>   </a:t>
            </a:r>
            <a:r>
              <a:rPr lang="zh-CN" altLang="en-US" sz="1600" dirty="0">
                <a:latin typeface="Arial" pitchFamily="34" charset="0"/>
                <a:ea typeface="宋体" pitchFamily="2" charset="-122"/>
                <a:sym typeface="宋体" pitchFamily="2" charset="-122"/>
              </a:rPr>
              <a:t> </a:t>
            </a:r>
            <a:r>
              <a:rPr lang="zh-CN" altLang="en-US" sz="16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  <a:sym typeface="宋体" pitchFamily="2" charset="-122"/>
              </a:rPr>
              <a:t>（“3</a:t>
            </a:r>
            <a:r>
              <a:rPr lang="zh-CN" altLang="en-US" sz="16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45”即全面、全员、全过程“三全”；岗位、班组、部门车间、 厂长经理“四层级”、人机料</a:t>
            </a:r>
            <a:r>
              <a:rPr lang="zh-CN" altLang="en-US" sz="1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（物）环管</a:t>
            </a:r>
            <a:r>
              <a:rPr lang="en-US" altLang="zh-CN" sz="1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(</a:t>
            </a:r>
            <a:r>
              <a:rPr lang="zh-CN" altLang="en-US" sz="1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法</a:t>
            </a:r>
            <a:r>
              <a:rPr lang="en-US" altLang="zh-CN" sz="1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)</a:t>
            </a:r>
            <a:r>
              <a:rPr lang="zh-CN" altLang="en-US" sz="1600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 </a:t>
            </a:r>
            <a:r>
              <a:rPr lang="zh-CN" altLang="en-US" sz="16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“五要素”）</a:t>
            </a:r>
            <a:endParaRPr lang="zh-CN" altLang="en-US" sz="1600" dirty="0">
              <a:solidFill>
                <a:srgbClr val="0070C0"/>
              </a:solidFill>
              <a:latin typeface="楷体" pitchFamily="49" charset="-122"/>
              <a:ea typeface="楷体" pitchFamily="49" charset="-122"/>
              <a:sym typeface="宋体" pitchFamily="2" charset="-122"/>
            </a:endParaRPr>
          </a:p>
          <a:p>
            <a:r>
              <a:rPr lang="zh-CN" altLang="en-US" sz="16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建议推行</a:t>
            </a:r>
            <a:r>
              <a:rPr lang="en-US" altLang="zh-CN" sz="16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“</a:t>
            </a:r>
            <a:r>
              <a:rPr lang="zh-CN" altLang="en-US" sz="16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动前三查</a:t>
            </a:r>
            <a:r>
              <a:rPr lang="en-US" altLang="zh-CN" sz="16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”</a:t>
            </a:r>
            <a:r>
              <a:rPr lang="zh-CN" altLang="en-US" sz="16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宋体" pitchFamily="2" charset="-122"/>
              </a:rPr>
              <a:t>：作业环境、工具设备、安全防护</a:t>
            </a:r>
            <a:endParaRPr lang="zh-CN" altLang="en-US" sz="1600" dirty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  <a:sym typeface="宋体" pitchFamily="2" charset="-122"/>
            </a:endParaRPr>
          </a:p>
          <a:p>
            <a:r>
              <a:rPr lang="zh-CN" altLang="en-US" sz="2400" dirty="0">
                <a:latin typeface="Arial" pitchFamily="34" charset="0"/>
                <a:ea typeface="宋体" pitchFamily="2" charset="-122"/>
                <a:sym typeface="宋体" pitchFamily="2" charset="-122"/>
              </a:rPr>
              <a:t>　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清单针对大风险，不同人员有侧重。</a:t>
            </a:r>
            <a:r>
              <a:rPr lang="zh-CN" altLang="en-US" sz="16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  <a:sym typeface="宋体" pitchFamily="2" charset="-122"/>
              </a:rPr>
              <a:t>（根据五个什么制定表，风险点、事故类型、引发事故原因、当前控制状态、保障机制落实情况）</a:t>
            </a:r>
            <a:endParaRPr lang="zh-CN" altLang="en-US" sz="1600" dirty="0">
              <a:solidFill>
                <a:srgbClr val="0070C0"/>
              </a:solidFill>
              <a:latin typeface="楷体" pitchFamily="49" charset="-122"/>
              <a:ea typeface="楷体" pitchFamily="49" charset="-122"/>
              <a:cs typeface="+mn-ea"/>
              <a:sym typeface="宋体" pitchFamily="2" charset="-122"/>
            </a:endParaRPr>
          </a:p>
          <a:p>
            <a:pPr algn="l"/>
            <a:r>
              <a:rPr lang="zh-CN" altLang="en-US" sz="20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sym typeface="宋体" pitchFamily="2" charset="-122"/>
              </a:rPr>
              <a:t>  </a:t>
            </a:r>
            <a:r>
              <a:rPr lang="zh-CN" altLang="en-US" sz="16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  <a:sym typeface="宋体" pitchFamily="2" charset="-122"/>
              </a:rPr>
              <a:t>任何一个企业的风险管控措施都是巨量，查隐患就是查这些措施是否落实，怎么做？</a:t>
            </a:r>
            <a:endParaRPr lang="zh-CN" altLang="en-US" sz="1600" dirty="0">
              <a:solidFill>
                <a:srgbClr val="0070C0"/>
              </a:solidFill>
              <a:latin typeface="楷体" pitchFamily="49" charset="-122"/>
              <a:ea typeface="楷体" pitchFamily="49" charset="-122"/>
              <a:cs typeface="+mn-ea"/>
              <a:sym typeface="宋体" pitchFamily="2" charset="-122"/>
            </a:endParaRPr>
          </a:p>
          <a:p>
            <a:pPr algn="l"/>
            <a:r>
              <a:rPr lang="zh-CN" altLang="en-US" sz="16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体系：动前三查；局部精查；重点核查；高管“五个2”</a:t>
            </a:r>
            <a:r>
              <a:rPr lang="zh-CN" altLang="en-US" sz="16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(</a:t>
            </a:r>
            <a:r>
              <a:rPr lang="zh-CN" altLang="en-US" sz="16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  <a:sym typeface="+mn-ea"/>
              </a:rPr>
              <a:t>全年覆盖范围及频次与每次重点，每次必查与针对性检查，现场与管理，表单与流程，标准与处置方式</a:t>
            </a:r>
            <a:r>
              <a:rPr lang="zh-CN" altLang="en-US" sz="1600" dirty="0">
                <a:solidFill>
                  <a:srgbClr val="0070C0"/>
                </a:solidFill>
                <a:latin typeface="楷体" pitchFamily="49" charset="-122"/>
                <a:ea typeface="楷体" pitchFamily="49" charset="-122"/>
                <a:cs typeface="+mn-ea"/>
              </a:rPr>
              <a:t>)</a:t>
            </a:r>
            <a:endParaRPr lang="zh-CN" altLang="en-US" dirty="0">
              <a:solidFill>
                <a:srgbClr val="0070C0"/>
              </a:solidFill>
              <a:latin typeface="楷体" pitchFamily="49" charset="-122"/>
              <a:ea typeface="楷体" pitchFamily="49" charset="-122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　</a:t>
            </a:r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排查表单合实际，检查之前先学习。</a:t>
            </a:r>
            <a:endParaRPr lang="zh-CN" altLang="en-US" sz="2400" dirty="0">
              <a:solidFill>
                <a:schemeClr val="tx1"/>
              </a:solidFill>
              <a:latin typeface="方正黑体_GBK" pitchFamily="65" charset="-122"/>
              <a:ea typeface="方正黑体_GBK" pitchFamily="65" charset="-122"/>
              <a:cs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　不同时期表调整，信息化来增效益。</a:t>
            </a:r>
            <a:endParaRPr lang="zh-CN" altLang="en-US" sz="2400" dirty="0">
              <a:solidFill>
                <a:schemeClr val="tx1"/>
              </a:solidFill>
              <a:latin typeface="方正黑体_GBK" pitchFamily="65" charset="-122"/>
              <a:ea typeface="方正黑体_GBK" pitchFamily="65" charset="-122"/>
              <a:cs typeface="+mn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　重大五定要做到，周月督改至彻底。</a:t>
            </a:r>
            <a:endParaRPr lang="zh-CN" altLang="en-US" sz="2400" b="1" dirty="0">
              <a:solidFill>
                <a:schemeClr val="tx1"/>
              </a:solidFill>
              <a:latin typeface="方正仿宋_GBK" pitchFamily="65" charset="-122"/>
              <a:ea typeface="方正仿宋_GBK" pitchFamily="65" charset="-122"/>
            </a:endParaRPr>
          </a:p>
        </p:txBody>
      </p:sp>
      <p:sp>
        <p:nvSpPr>
          <p:cNvPr id="74755" name="矩形 76802"/>
          <p:cNvSpPr/>
          <p:nvPr/>
        </p:nvSpPr>
        <p:spPr>
          <a:xfrm flipH="1">
            <a:off x="3280" y="368164"/>
            <a:ext cx="9137441" cy="555419"/>
          </a:xfrm>
          <a:prstGeom prst="rect">
            <a:avLst/>
          </a:prstGeom>
          <a:solidFill>
            <a:srgbClr val="4F81BD"/>
          </a:solidFill>
          <a:ln w="9525">
            <a:noFill/>
          </a:ln>
        </p:spPr>
        <p:txBody>
          <a:bodyPr lIns="89932" tIns="46764" rIns="89932" bIns="46764" anchor="ctr"/>
          <a:lstStyle/>
          <a:p>
            <a: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800" b="1" dirty="0">
                <a:solidFill>
                  <a:srgbClr val="FFFFFF"/>
                </a:solidFill>
                <a:latin typeface="黑体" pitchFamily="1" charset="-122"/>
                <a:ea typeface="宋体" pitchFamily="2" charset="-122"/>
              </a:rPr>
              <a:t>   </a:t>
            </a:r>
            <a:r>
              <a:rPr lang="en-US" altLang="zh-CN" sz="2800" b="1" dirty="0">
                <a:solidFill>
                  <a:srgbClr val="FFFFFF"/>
                </a:solidFill>
                <a:latin typeface="黑体" pitchFamily="1" charset="-122"/>
                <a:ea typeface="宋体" pitchFamily="2" charset="-122"/>
              </a:rPr>
              <a:t>6.</a:t>
            </a:r>
            <a:r>
              <a:rPr lang="zh-CN" altLang="en-US" sz="2400" dirty="0" smtClean="0">
                <a:solidFill>
                  <a:srgbClr val="FFFFFF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怎样</a:t>
            </a:r>
            <a:r>
              <a:rPr lang="zh-CN" altLang="en-US" sz="2400" dirty="0">
                <a:solidFill>
                  <a:srgbClr val="FFFFFF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有效开展“日周月”隐患排查</a:t>
            </a:r>
            <a:r>
              <a:rPr lang="zh-CN" altLang="en-US" sz="2400" dirty="0">
                <a:solidFill>
                  <a:srgbClr val="FFFFFF"/>
                </a:solidFill>
                <a:latin typeface="方正黑体_GBK" pitchFamily="65" charset="-122"/>
                <a:ea typeface="方正黑体_GBK" pitchFamily="65" charset="-122"/>
              </a:rPr>
              <a:t>（</a:t>
            </a:r>
            <a:r>
              <a:rPr lang="zh-CN" altLang="en-US" sz="2400" dirty="0">
                <a:solidFill>
                  <a:srgbClr val="FFFFFF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GB6441-86）</a:t>
            </a:r>
            <a:endParaRPr lang="zh-CN" altLang="en-US" sz="2400" b="1" dirty="0">
              <a:latin typeface="黑体" pitchFamily="1" charset="-122"/>
              <a:ea typeface="方正黑体_GBK" pitchFamily="65" charset="-122"/>
              <a:sym typeface="宋体" pitchFamily="2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文本框 79873"/>
          <p:cNvSpPr txBox="1"/>
          <p:nvPr/>
        </p:nvSpPr>
        <p:spPr>
          <a:xfrm>
            <a:off x="338133" y="214747"/>
            <a:ext cx="8640960" cy="4715007"/>
          </a:xfrm>
          <a:prstGeom prst="rect">
            <a:avLst/>
          </a:prstGeom>
          <a:noFill/>
          <a:ln w="9525">
            <a:noFill/>
          </a:ln>
        </p:spPr>
        <p:txBody>
          <a:bodyPr lIns="67680" tIns="35280" rIns="67680" bIns="35280"/>
          <a:lstStyle>
            <a:lvl1pPr marL="341630" indent="-341630" defTabSz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defTabSz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2pPr>
            <a:lvl3pPr defTabSz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3pPr>
            <a:lvl4pPr defTabSz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4pPr>
            <a:lvl5pPr defTabSz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0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4400">
                <a:solidFill>
                  <a:srgbClr val="000000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</a:rPr>
              <a:t> “</a:t>
            </a:r>
            <a:r>
              <a:rPr lang="en-US" sz="2400" b="1" dirty="0" err="1" smtClean="0">
                <a:solidFill>
                  <a:srgbClr val="000000"/>
                </a:solidFill>
                <a:latin typeface="Calibri" pitchFamily="34" charset="0"/>
              </a:rPr>
              <a:t>日周月”制度</a:t>
            </a:r>
            <a:endParaRPr lang="en-US" sz="2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>
              <a:spcBef>
                <a:spcPts val="200"/>
              </a:spcBef>
              <a:buClr>
                <a:srgbClr val="FF0000"/>
              </a:buClr>
              <a:defRPr/>
            </a:pPr>
            <a:endParaRPr lang="en-US" sz="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41630">
              <a:spcBef>
                <a:spcPts val="400"/>
              </a:spcBef>
              <a:buClr>
                <a:srgbClr val="FF0000"/>
              </a:buCl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第一，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“日周月”是隐患排查治理制度建立的指导意见，不同企业须根据实际构建隐患排查治理体系，“日周月”只对企业不同层级的排查频次规定了“底线”。</a:t>
            </a:r>
            <a:endParaRPr lang="en-US" sz="18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marL="0" indent="341630">
              <a:spcBef>
                <a:spcPts val="200"/>
              </a:spcBef>
              <a:buClr>
                <a:srgbClr val="FF0000"/>
              </a:buClr>
              <a:defRPr/>
            </a:pPr>
            <a:r>
              <a:rPr lang="en-US" sz="1800" b="1" dirty="0" err="1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第二</a:t>
            </a:r>
            <a:r>
              <a:rPr lang="en-US" sz="1800" b="1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，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“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日周月”是企业自我管理行为，上级公司和政府部门强调的是对体系运行情况的监督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。</a:t>
            </a:r>
            <a:endParaRPr lang="en-US" sz="18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marL="0" indent="341630">
              <a:spcBef>
                <a:spcPts val="200"/>
              </a:spcBef>
              <a:buClr>
                <a:srgbClr val="FF0000"/>
              </a:buClr>
              <a:defRPr/>
            </a:pPr>
            <a:endParaRPr lang="en-US" sz="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41630">
              <a:buClr>
                <a:srgbClr val="FF0000"/>
              </a:buCl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第三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，“日周月”必须坚持“345”：</a:t>
            </a:r>
            <a:endParaRPr lang="en-US" sz="18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marL="0" indent="341630">
              <a:defRPr/>
            </a:pP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 1. 实现“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三全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”：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全员参与，全面、全过程排查</a:t>
            </a:r>
            <a:endParaRPr lang="en-US" sz="18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marL="0" indent="341630">
              <a:defRPr/>
            </a:pP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 2.落实“四个层级”排查：岗位、班组、车间（部门）、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厂长（经理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），</a:t>
            </a:r>
            <a:r>
              <a:rPr lang="zh-CN" altLang="en-US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不同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企业称谓</a:t>
            </a:r>
            <a:r>
              <a:rPr lang="zh-CN" alt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不同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，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其实就是企业不同层级都应参与排查，并</a:t>
            </a:r>
            <a:r>
              <a:rPr lang="zh-CN" alt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根据职责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按照不同的侧重点进行排查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。</a:t>
            </a:r>
            <a:endParaRPr lang="en-US" sz="18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marL="0" indent="341630">
              <a:defRPr/>
            </a:pP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 3.覆盖“五个内容”：人、机、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物</a:t>
            </a:r>
            <a:r>
              <a:rPr lang="zh-CN" alt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（料）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、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环、管</a:t>
            </a:r>
            <a:r>
              <a:rPr lang="zh-CN" alt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（法）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。</a:t>
            </a:r>
            <a:endParaRPr lang="en-US" sz="18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marL="0" indent="341630">
              <a:spcBef>
                <a:spcPts val="200"/>
              </a:spcBef>
              <a:buClr>
                <a:srgbClr val="FF0000"/>
              </a:buClr>
              <a:defRPr/>
            </a:pPr>
            <a:endParaRPr lang="en-US" sz="8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341630">
              <a:buClr>
                <a:srgbClr val="FF0000"/>
              </a:buClr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第四，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“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日周月”要求</a:t>
            </a:r>
            <a:r>
              <a:rPr lang="en-US" altLang="zh-CN" sz="1800" dirty="0" err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按照“人机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物</a:t>
            </a:r>
            <a:r>
              <a:rPr lang="zh-CN" alt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（料）</a:t>
            </a:r>
            <a:r>
              <a:rPr lang="en-US" altLang="zh-CN" sz="1800" dirty="0" err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环管</a:t>
            </a:r>
            <a:r>
              <a:rPr lang="zh-CN" altLang="en-US" sz="1800" dirty="0" err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（法）</a:t>
            </a:r>
            <a:r>
              <a:rPr lang="en-US" altLang="zh-CN" sz="1800" dirty="0" err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”几个方面内容，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分层级分岗位</a:t>
            </a:r>
            <a:r>
              <a:rPr lang="zh-CN" alt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分别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制定排查清单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，</a:t>
            </a:r>
            <a:r>
              <a:rPr lang="zh-CN" alt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并明确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标准和工作要求开展排查，且必须</a:t>
            </a:r>
            <a:r>
              <a:rPr lang="zh-CN" alt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与</a:t>
            </a:r>
            <a:r>
              <a:rPr lang="en-US" sz="1800" dirty="0" err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企业隐患排查整治制度以及考核奖惩机制相衔接，才能保证落实，包括排查，也包括整改，否则，就只是应付</a:t>
            </a:r>
            <a:r>
              <a:rPr 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。</a:t>
            </a:r>
            <a:r>
              <a:rPr lang="zh-CN" altLang="en-US" sz="16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体系：动前三查；局部全查；重点核查；高管“五个</a:t>
            </a:r>
            <a:r>
              <a:rPr lang="en-US" altLang="zh-CN" sz="16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2</a:t>
            </a:r>
            <a:r>
              <a:rPr lang="zh-CN" altLang="en-US" sz="16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”</a:t>
            </a:r>
            <a:endParaRPr lang="zh-CN" altLang="en-US" sz="1600" dirty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文本框 80897"/>
          <p:cNvSpPr txBox="1">
            <a:spLocks noChangeArrowheads="1"/>
          </p:cNvSpPr>
          <p:nvPr/>
        </p:nvSpPr>
        <p:spPr bwMode="auto">
          <a:xfrm>
            <a:off x="395536" y="376122"/>
            <a:ext cx="8352928" cy="4464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indent="342900"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en-US" altLang="zh-CN" sz="1800" b="1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第五，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如果企业不具备相关专业能力的人员来制定排查表，应该聘请专业人员帮助制定，但聘请的专业人员在制定的时候，必须充分了解企业管理体系及生产经营的工艺、设备设施、使用物料、产品等。</a:t>
            </a:r>
            <a:endParaRPr lang="en-US" altLang="zh-CN" sz="18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endParaRPr lang="en-US" altLang="zh-CN" sz="800" dirty="0">
              <a:solidFill>
                <a:srgbClr val="000000"/>
              </a:solidFill>
            </a:endParaRPr>
          </a:p>
          <a:p>
            <a:r>
              <a:rPr lang="en-US" altLang="zh-CN" sz="1800" b="1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第六，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不管是企业内部的专业人员还是聘请的专业人员，制定表册时必须与各岗位人员一起研讨制定，充分分析各岗位排查的重点和难点，制定针对性强的排查表格。</a:t>
            </a:r>
            <a:endParaRPr lang="en-US" altLang="zh-CN" sz="18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endParaRPr lang="en-US" altLang="zh-CN" sz="800" dirty="0">
              <a:solidFill>
                <a:srgbClr val="000000"/>
              </a:solidFill>
            </a:endParaRPr>
          </a:p>
          <a:p>
            <a:r>
              <a:rPr lang="en-US" altLang="zh-CN" sz="1800" b="1" dirty="0" err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第七，</a:t>
            </a:r>
            <a:r>
              <a:rPr lang="en-US" altLang="zh-CN" sz="1800" dirty="0" err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制定的排查表，企业必须组织各个层级的人员进行培训，熟悉排查表的使用和各种情况的辨识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。</a:t>
            </a:r>
            <a:endParaRPr lang="en-US" altLang="zh-CN" sz="18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endParaRPr lang="en-US" altLang="zh-CN" sz="800" dirty="0">
              <a:solidFill>
                <a:srgbClr val="000000"/>
              </a:solidFill>
            </a:endParaRPr>
          </a:p>
          <a:p>
            <a:r>
              <a:rPr lang="en-US" altLang="zh-CN" sz="1800" b="1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第八，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“日周月”排查表不能一成不变，一是不同时期的排查表应该针对当前重点问题编制；二是根据标准的调整，企业工艺、产品、布局等变化和前期排查发现的突出问题，对现行检查表及时调整</a:t>
            </a:r>
            <a:r>
              <a:rPr lang="zh-CN" altLang="en-US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；三是当可能出现重大变化和危险作业时必须调整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。</a:t>
            </a:r>
            <a:endParaRPr lang="en-US" altLang="zh-CN" sz="18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endParaRPr lang="en-US" altLang="zh-CN" sz="800" dirty="0">
              <a:solidFill>
                <a:srgbClr val="000000"/>
              </a:solidFill>
            </a:endParaRPr>
          </a:p>
          <a:p>
            <a:r>
              <a:rPr lang="en-US" altLang="zh-CN" sz="1800" b="1" dirty="0" err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第九</a:t>
            </a:r>
            <a:r>
              <a:rPr lang="en-US" altLang="zh-CN" sz="1800" b="1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，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“</a:t>
            </a:r>
            <a:r>
              <a:rPr lang="en-US" altLang="zh-CN" sz="1800" dirty="0" err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日周月”建议用信息化管理方法管理，每个排查的人员按照终端提供的项目，照单排查记录报告，终端自动收集转递分析和跟踪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</a:rPr>
              <a:t>。    </a:t>
            </a:r>
            <a:endParaRPr lang="en-US" altLang="zh-CN" sz="18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文本框 1"/>
          <p:cNvSpPr txBox="1"/>
          <p:nvPr/>
        </p:nvSpPr>
        <p:spPr>
          <a:xfrm>
            <a:off x="193040" y="627380"/>
            <a:ext cx="8761730" cy="43078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800" noProof="1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 pitchFamily="34" charset="0"/>
              </a:rPr>
              <a:t>     </a:t>
            </a:r>
            <a:endParaRPr lang="en-US" altLang="zh-CN" sz="1800" noProof="1" smtClean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  <a:cs typeface="+mn-ea"/>
              <a:sym typeface="Arial" pitchFamily="34" charset="0"/>
            </a:endParaRPr>
          </a:p>
          <a:p>
            <a:r>
              <a:rPr lang="zh-CN" altLang="en-US" sz="1800" noProof="1" smtClean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 pitchFamily="34" charset="0"/>
              </a:rPr>
              <a:t>发现</a:t>
            </a:r>
            <a:r>
              <a:rPr lang="zh-CN" altLang="en-US" sz="1800" noProof="1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 pitchFamily="34" charset="0"/>
              </a:rPr>
              <a:t>问题后的</a:t>
            </a:r>
            <a:r>
              <a:rPr lang="zh-CN" altLang="en-US" sz="1800" noProof="1" smtClean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 pitchFamily="34" charset="0"/>
              </a:rPr>
              <a:t>思路</a:t>
            </a:r>
            <a:r>
              <a:rPr lang="zh-CN" altLang="en-US" sz="1800" noProof="1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 pitchFamily="34" charset="0"/>
              </a:rPr>
              <a:t>（十分认真的项目经理仍然不合格？）</a:t>
            </a:r>
            <a:r>
              <a:rPr lang="zh-CN" altLang="en-US" sz="1800" noProof="1" smtClean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 pitchFamily="34" charset="0"/>
              </a:rPr>
              <a:t>：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Arial" pitchFamily="34" charset="0"/>
            </a:endParaRPr>
          </a:p>
          <a:p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Arial" pitchFamily="34" charset="0"/>
              </a:rPr>
              <a:t>（1.不能简单关注及对堆码物移开</a:t>
            </a:r>
            <a:r>
              <a:rPr lang="zh-CN" altLang="en-US" sz="1800" noProof="1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Arial" pitchFamily="34" charset="0"/>
              </a:rPr>
              <a:t>。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Arial" pitchFamily="34" charset="0"/>
            </a:endParaRPr>
          </a:p>
          <a:p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Arial" pitchFamily="34" charset="0"/>
              </a:rPr>
              <a:t>（2.库房不够。谁的问题？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Arial" pitchFamily="34" charset="0"/>
            </a:endParaRPr>
          </a:p>
          <a:p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Arial" pitchFamily="34" charset="0"/>
              </a:rPr>
              <a:t>（3.设计问题。谁的问题？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Arial" pitchFamily="34" charset="0"/>
            </a:endParaRPr>
          </a:p>
          <a:p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Arial" pitchFamily="34" charset="0"/>
              </a:rPr>
              <a:t>（4.</a:t>
            </a:r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没有制度。谁的问题？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（5.制度没执行。谁的问题？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（6.工人和管理人员责任制没有。谁的问题？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（7.责任制没有落实。谁的问题？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（8.职责明确的，制度也有，没有培训没有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r>
              <a:rPr lang="zh-CN" altLang="en-US" sz="1800" noProof="1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监督管理没有严格考核。谁的问题</a:t>
            </a:r>
            <a:r>
              <a:rPr lang="zh-CN" altLang="en-US" sz="1800" noProof="1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？</a:t>
            </a:r>
            <a:endParaRPr lang="zh-CN" altLang="en-US" sz="1800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r>
              <a:rPr lang="zh-CN" altLang="en-US" sz="2000" noProof="1">
                <a:latin typeface="Arial"/>
                <a:ea typeface="宋体" pitchFamily="2" charset="-122"/>
                <a:cs typeface="+mn-ea"/>
                <a:sym typeface="+mn-ea"/>
              </a:rPr>
              <a:t>      </a:t>
            </a:r>
            <a:r>
              <a:rPr lang="zh-CN" altLang="en-US" sz="2000" b="1" noProof="1">
                <a:solidFill>
                  <a:srgbClr val="FF0000"/>
                </a:solidFill>
                <a:latin typeface="Arial"/>
                <a:ea typeface="宋体" pitchFamily="2" charset="-122"/>
                <a:cs typeface="+mn-ea"/>
                <a:sym typeface="+mn-ea"/>
              </a:rPr>
              <a:t>按照这个思路，管理体系</a:t>
            </a:r>
            <a:r>
              <a:rPr lang="en-US" altLang="zh-CN" sz="2000" b="1" noProof="1">
                <a:solidFill>
                  <a:srgbClr val="FF0000"/>
                </a:solidFill>
                <a:latin typeface="Arial"/>
                <a:ea typeface="宋体" pitchFamily="2" charset="-122"/>
                <a:cs typeface="+mn-ea"/>
                <a:sym typeface="+mn-ea"/>
              </a:rPr>
              <a:t>——</a:t>
            </a:r>
            <a:r>
              <a:rPr lang="zh-CN" altLang="en-US" sz="2000" b="1" noProof="1">
                <a:solidFill>
                  <a:srgbClr val="FF0000"/>
                </a:solidFill>
                <a:latin typeface="Arial"/>
                <a:ea typeface="宋体" pitchFamily="2" charset="-122"/>
                <a:cs typeface="+mn-ea"/>
                <a:sym typeface="+mn-ea"/>
              </a:rPr>
              <a:t>责任制</a:t>
            </a:r>
            <a:endParaRPr lang="zh-CN" altLang="en-US" sz="2000" b="1" noProof="1">
              <a:solidFill>
                <a:srgbClr val="FF0000"/>
              </a:solidFill>
              <a:sym typeface="+mn-ea"/>
            </a:endParaRPr>
          </a:p>
          <a:p>
            <a:r>
              <a:rPr lang="en-US" altLang="zh-CN" sz="2000" b="1" noProof="1">
                <a:solidFill>
                  <a:srgbClr val="FF0000"/>
                </a:solidFill>
                <a:latin typeface="Arial"/>
                <a:ea typeface="宋体" pitchFamily="2" charset="-122"/>
                <a:cs typeface="+mn-ea"/>
                <a:sym typeface="+mn-ea"/>
              </a:rPr>
              <a:t>——</a:t>
            </a:r>
            <a:r>
              <a:rPr lang="zh-CN" altLang="en-US" sz="2000" b="1" noProof="1">
                <a:solidFill>
                  <a:srgbClr val="FF0000"/>
                </a:solidFill>
                <a:latin typeface="Arial"/>
                <a:ea typeface="宋体" pitchFamily="2" charset="-122"/>
                <a:cs typeface="+mn-ea"/>
                <a:sym typeface="+mn-ea"/>
              </a:rPr>
              <a:t>规章制度，就运行起来了</a:t>
            </a:r>
            <a:endParaRPr lang="zh-CN" altLang="en-US" sz="2000" b="1" noProof="1">
              <a:latin typeface="Arial" pitchFamily="34" charset="0"/>
              <a:ea typeface="宋体" pitchFamily="2" charset="-122"/>
              <a:sym typeface="Arial" pitchFamily="34" charset="0"/>
            </a:endParaRPr>
          </a:p>
          <a:p>
            <a:r>
              <a:rPr lang="zh-CN" altLang="en-US" dirty="0"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 </a:t>
            </a:r>
            <a:r>
              <a:rPr lang="zh-CN" altLang="en-US" dirty="0" smtClean="0"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    高管</a:t>
            </a:r>
            <a:r>
              <a:rPr lang="zh-CN" altLang="en-US" dirty="0"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“五个2”：</a:t>
            </a:r>
            <a:r>
              <a:rPr lang="zh-CN" altLang="en-US" dirty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全年覆盖范围及频次与</a:t>
            </a:r>
            <a:endParaRPr lang="zh-CN" altLang="en-US" dirty="0">
              <a:latin typeface="方正楷体_GBK" pitchFamily="65" charset="-122"/>
              <a:ea typeface="方正楷体_GBK" pitchFamily="65" charset="-122"/>
              <a:cs typeface="+mn-ea"/>
              <a:sym typeface="+mn-ea"/>
            </a:endParaRPr>
          </a:p>
          <a:p>
            <a:r>
              <a:rPr lang="zh-CN" altLang="en-US" dirty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每次重点，每次必查与针对性检查，现场与管理，表单与流程，标准与处置方式</a:t>
            </a:r>
            <a:endParaRPr lang="zh-CN" altLang="en-US" sz="1800" b="1" noProof="1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sym typeface="Arial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58" y="1323355"/>
            <a:ext cx="3971925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H_SubTitle_1"/>
          <p:cNvSpPr/>
          <p:nvPr/>
        </p:nvSpPr>
        <p:spPr>
          <a:xfrm flipH="1">
            <a:off x="635" y="277713"/>
            <a:ext cx="9143365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p>
            <a:pPr>
              <a:spcBef>
                <a:spcPts val="50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</a:t>
            </a:r>
            <a:r>
              <a:rPr lang="en-US" altLang="zh-CN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7.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主要负责人或安全管理人员怎样查隐患</a:t>
            </a:r>
            <a:endParaRPr lang="zh-CN" altLang="en-US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5361"/>
          <p:cNvSpPr txBox="1">
            <a:spLocks noChangeArrowheads="1"/>
          </p:cNvSpPr>
          <p:nvPr/>
        </p:nvSpPr>
        <p:spPr bwMode="auto">
          <a:xfrm>
            <a:off x="574675" y="1691640"/>
            <a:ext cx="8189595" cy="12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zh-CN" altLang="en-US" sz="3600" b="1" dirty="0" smtClean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</a:rPr>
              <a:t>三、</a:t>
            </a:r>
            <a:r>
              <a:rPr lang="zh-CN" altLang="en-US" sz="3600" b="1" dirty="0" smtClean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怎么样务实推进安全生产主体责任</a:t>
            </a:r>
            <a:endParaRPr lang="zh-CN" altLang="en-US" sz="3600" b="1" dirty="0" smtClean="0">
              <a:solidFill>
                <a:srgbClr val="C00000"/>
              </a:solidFill>
              <a:latin typeface="方正黑体_GBK" pitchFamily="65" charset="-122"/>
              <a:ea typeface="方正黑体_GBK" pitchFamily="65" charset="-122"/>
              <a:cs typeface="+mn-ea"/>
            </a:endParaRP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/>
          <p:cNvSpPr/>
          <p:nvPr/>
        </p:nvSpPr>
        <p:spPr>
          <a:xfrm flipH="1">
            <a:off x="0" y="295910"/>
            <a:ext cx="914400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（一）什么是企业安全生产主体责任</a:t>
            </a:r>
            <a:endParaRPr lang="en-US" altLang="zh-CN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  <p:sp>
        <p:nvSpPr>
          <p:cNvPr id="5" name="文本框 43008"/>
          <p:cNvSpPr txBox="1"/>
          <p:nvPr/>
        </p:nvSpPr>
        <p:spPr>
          <a:xfrm>
            <a:off x="439420" y="1106170"/>
            <a:ext cx="8265795" cy="272034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360045" defTabSz="0">
              <a:lnSpc>
                <a:spcPts val="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1. </a:t>
            </a:r>
            <a:r>
              <a:rPr lang="zh-CN" altLang="en-US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目标</a:t>
            </a:r>
            <a:r>
              <a:rPr lang="en-US" altLang="zh-CN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是防范事故，确保安全生产</a:t>
            </a:r>
            <a:endParaRPr lang="en-US" altLang="zh-CN" sz="2000" noProof="1" smtClean="0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2. </a:t>
            </a:r>
            <a:r>
              <a:rPr lang="zh-CN" altLang="en-US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边界</a:t>
            </a:r>
            <a:r>
              <a:rPr lang="en-US" altLang="zh-CN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是企业的责任</a:t>
            </a:r>
            <a:endParaRPr lang="en-US" altLang="zh-CN" sz="2000" noProof="1" smtClean="0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3. </a:t>
            </a:r>
            <a:r>
              <a:rPr lang="zh-CN" altLang="en-US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内涵</a:t>
            </a:r>
            <a:r>
              <a:rPr lang="en-US" altLang="zh-CN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是安全生产责任</a:t>
            </a:r>
            <a:endParaRPr lang="en-US" altLang="zh-CN" sz="2000" noProof="1" smtClean="0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4. </a:t>
            </a:r>
            <a:r>
              <a:rPr lang="zh-CN" altLang="en-US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内容</a:t>
            </a:r>
            <a:r>
              <a:rPr lang="en-US" altLang="zh-CN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——</a:t>
            </a:r>
            <a:r>
              <a:rPr lang="zh-CN" altLang="en-US" sz="2000" smtClean="0"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是法律法规标准规范确定的义务</a:t>
            </a:r>
            <a:endParaRPr lang="zh-CN" altLang="en-US" sz="2000" noProof="1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文本框 67584"/>
          <p:cNvSpPr txBox="1"/>
          <p:nvPr/>
        </p:nvSpPr>
        <p:spPr>
          <a:xfrm>
            <a:off x="361950" y="955358"/>
            <a:ext cx="8420100" cy="3852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342900" indent="-339725" defTabSz="914400">
              <a:lnSpc>
                <a:spcPct val="80000"/>
              </a:lnSpc>
              <a:spcBef>
                <a:spcPts val="625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altLang="zh-CN" sz="2000" noProof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 </a:t>
            </a:r>
            <a:r>
              <a:rPr lang="zh-CN" altLang="en-US" sz="2000" noProof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夯实一个基础 </a:t>
            </a:r>
            <a:r>
              <a:rPr lang="en-US" altLang="zh-CN" sz="2400" noProof="1">
                <a:latin typeface="方正黑体_GBK" pitchFamily="65" charset="-122"/>
                <a:ea typeface="方正黑体_GBK" pitchFamily="65" charset="-122"/>
                <a:cs typeface="+mn-cs"/>
              </a:rPr>
              <a:t>+ </a:t>
            </a:r>
            <a:r>
              <a:rPr lang="zh-CN" altLang="en-US" sz="2000" noProof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完善四个体系</a:t>
            </a:r>
            <a:endParaRPr lang="zh-CN" altLang="en-US" sz="2000" noProof="1">
              <a:solidFill>
                <a:srgbClr val="000000"/>
              </a:solidFill>
              <a:latin typeface="方正黑体_GBK" pitchFamily="65" charset="-122"/>
              <a:ea typeface="方正黑体_GBK" pitchFamily="65" charset="-122"/>
              <a:cs typeface="+mn-cs"/>
            </a:endParaRPr>
          </a:p>
          <a:p>
            <a:pPr marL="342900" indent="-339725" defTabSz="914400">
              <a:lnSpc>
                <a:spcPct val="80000"/>
              </a:lnSpc>
              <a:spcBef>
                <a:spcPts val="625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endParaRPr lang="zh-CN" altLang="en-US" sz="800" noProof="1">
              <a:solidFill>
                <a:srgbClr val="000000"/>
              </a:solidFill>
              <a:latin typeface="方正黑体_GBK" pitchFamily="65" charset="-122"/>
              <a:ea typeface="方正黑体_GBK" pitchFamily="65" charset="-122"/>
              <a:cs typeface="+mn-cs"/>
            </a:endParaRPr>
          </a:p>
          <a:p>
            <a:pPr marL="342900" indent="-339725" defTabSz="0">
              <a:lnSpc>
                <a:spcPct val="80000"/>
              </a:lnSpc>
              <a:spcBef>
                <a:spcPts val="625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400" noProof="1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 </a:t>
            </a:r>
            <a:r>
              <a:rPr lang="en-US" altLang="zh-CN" sz="2400" noProof="1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1.</a:t>
            </a:r>
            <a:r>
              <a:rPr lang="zh-CN" altLang="en-US" sz="2400" noProof="1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一个基础</a:t>
            </a:r>
            <a:r>
              <a:rPr lang="zh-CN" altLang="en-US" sz="2400" noProof="1" smtClean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：</a:t>
            </a:r>
            <a:r>
              <a:rPr lang="zh-CN" altLang="en-US" sz="2000" noProof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推动</a:t>
            </a:r>
            <a:r>
              <a:rPr lang="zh-CN" altLang="en-US" sz="2000" noProof="1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实施分类</a:t>
            </a:r>
            <a:r>
              <a:rPr lang="zh-CN" altLang="en-US" sz="2000" noProof="1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分级安全生产标准化</a:t>
            </a:r>
            <a:endParaRPr lang="en-US" altLang="zh-CN" sz="2000" noProof="1" smtClean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  <a:cs typeface="+mn-cs"/>
            </a:endParaRPr>
          </a:p>
          <a:p>
            <a:pPr marL="342900" indent="-339725" defTabSz="914400">
              <a:lnSpc>
                <a:spcPct val="80000"/>
              </a:lnSpc>
              <a:spcBef>
                <a:spcPts val="625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altLang="zh-CN" sz="18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    </a:t>
            </a:r>
            <a:r>
              <a:rPr lang="zh-CN" altLang="en-US" sz="18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 </a:t>
            </a:r>
            <a:r>
              <a:rPr lang="zh-CN" altLang="en-US" sz="200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什么是安全标准化？</a:t>
            </a:r>
            <a:endParaRPr lang="zh-CN" altLang="en-US" sz="2000" smtClean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  <a:cs typeface="+mn-cs"/>
              <a:sym typeface="+mn-ea"/>
            </a:endParaRPr>
          </a:p>
          <a:p>
            <a:pPr marL="342900" indent="-339725" defTabSz="914400">
              <a:lnSpc>
                <a:spcPct val="80000"/>
              </a:lnSpc>
              <a:spcBef>
                <a:spcPts val="625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18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     </a:t>
            </a:r>
            <a:r>
              <a:rPr lang="zh-CN" altLang="en-US" sz="18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方向</a:t>
            </a:r>
            <a:r>
              <a:rPr lang="en-US" altLang="zh-CN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安全生产风险的有效控制</a:t>
            </a:r>
            <a:endParaRPr lang="en-US" altLang="zh-CN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25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1800" dirty="0" smtClean="0">
                <a:latin typeface="方正黑体_GBK" pitchFamily="65" charset="-122"/>
                <a:ea typeface="方正黑体_GBK" pitchFamily="65" charset="-122"/>
                <a:sym typeface="+mn-ea"/>
              </a:rPr>
              <a:t>     </a:t>
            </a:r>
            <a:r>
              <a:rPr lang="zh-CN" altLang="en-US" sz="18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核心</a:t>
            </a:r>
            <a:r>
              <a:rPr lang="en-US" altLang="zh-CN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构建符合企业生产经营实际的安全管理</a:t>
            </a:r>
            <a:r>
              <a:rPr lang="zh-CN" altLang="en-US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体系</a:t>
            </a:r>
            <a:r>
              <a:rPr lang="zh-CN" altLang="en-US" sz="1800" dirty="0" smtClean="0">
                <a:latin typeface="方正黑体_GBK" pitchFamily="65" charset="-122"/>
                <a:ea typeface="方正黑体_GBK" pitchFamily="65" charset="-122"/>
                <a:sym typeface="+mn-ea"/>
              </a:rPr>
              <a:t> </a:t>
            </a:r>
            <a:endParaRPr lang="en-US" altLang="zh-CN" sz="1800" dirty="0" smtClean="0">
              <a:latin typeface="方正黑体_GBK" pitchFamily="65" charset="-122"/>
              <a:ea typeface="方正黑体_GBK" pitchFamily="65" charset="-122"/>
              <a:sym typeface="+mn-ea"/>
            </a:endParaRPr>
          </a:p>
          <a:p>
            <a:pPr defTabSz="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altLang="zh-CN" dirty="0">
                <a:latin typeface="方正黑体_GBK" pitchFamily="65" charset="-122"/>
                <a:ea typeface="方正黑体_GBK" pitchFamily="65" charset="-122"/>
                <a:sym typeface="+mn-ea"/>
              </a:rPr>
              <a:t> </a:t>
            </a:r>
            <a:r>
              <a:rPr lang="en-US" altLang="zh-CN" dirty="0" smtClean="0">
                <a:latin typeface="方正黑体_GBK" pitchFamily="65" charset="-122"/>
                <a:ea typeface="方正黑体_GBK" pitchFamily="65" charset="-122"/>
                <a:sym typeface="+mn-ea"/>
              </a:rPr>
              <a:t>    </a:t>
            </a:r>
            <a:r>
              <a:rPr lang="zh-CN" altLang="en-US" sz="1800" dirty="0" smtClean="0">
                <a:latin typeface="方正黑体_GBK" pitchFamily="65" charset="-122"/>
                <a:ea typeface="方正黑体_GBK" pitchFamily="65" charset="-122"/>
                <a:sym typeface="+mn-ea"/>
              </a:rPr>
              <a:t>重点</a:t>
            </a:r>
            <a:r>
              <a:rPr lang="en-US" altLang="zh-CN" sz="1800" dirty="0">
                <a:latin typeface="方正楷体_GBK" pitchFamily="65" charset="-122"/>
                <a:ea typeface="方正楷体_GBK" pitchFamily="65" charset="-122"/>
                <a:sym typeface="+mn-ea"/>
              </a:rPr>
              <a:t>——</a:t>
            </a:r>
            <a:r>
              <a:rPr lang="zh-CN" altLang="en-US" sz="1800" dirty="0">
                <a:latin typeface="方正楷体_GBK" pitchFamily="65" charset="-122"/>
                <a:ea typeface="方正楷体_GBK" pitchFamily="65" charset="-122"/>
                <a:sym typeface="+mn-ea"/>
              </a:rPr>
              <a:t>风险分级管控和隐患排查治理</a:t>
            </a:r>
            <a:r>
              <a:rPr lang="en-US" altLang="zh-CN" sz="1800" dirty="0">
                <a:latin typeface="方正楷体_GBK" pitchFamily="65" charset="-122"/>
                <a:ea typeface="方正楷体_GBK" pitchFamily="65" charset="-122"/>
                <a:sym typeface="+mn-ea"/>
              </a:rPr>
              <a:t>(</a:t>
            </a:r>
            <a:r>
              <a:rPr lang="zh-CN" altLang="en-US" sz="1800" dirty="0">
                <a:latin typeface="方正楷体_GBK" pitchFamily="65" charset="-122"/>
                <a:ea typeface="方正楷体_GBK" pitchFamily="65" charset="-122"/>
                <a:sym typeface="+mn-ea"/>
              </a:rPr>
              <a:t>双防控</a:t>
            </a:r>
            <a:r>
              <a:rPr lang="en-US" altLang="zh-CN" sz="1800" dirty="0">
                <a:latin typeface="方正楷体_GBK" pitchFamily="65" charset="-122"/>
                <a:ea typeface="方正楷体_GBK" pitchFamily="65" charset="-122"/>
                <a:sym typeface="+mn-ea"/>
              </a:rPr>
              <a:t>)</a:t>
            </a:r>
            <a:r>
              <a:rPr lang="zh-CN" altLang="en-US" sz="1800" dirty="0">
                <a:latin typeface="方正楷体_GBK" pitchFamily="65" charset="-122"/>
                <a:ea typeface="方正楷体_GBK" pitchFamily="65" charset="-122"/>
                <a:sym typeface="+mn-ea"/>
              </a:rPr>
              <a:t>机制</a:t>
            </a:r>
            <a:r>
              <a:rPr lang="zh-CN" altLang="en-US" sz="1800" dirty="0" smtClean="0">
                <a:latin typeface="方正楷体_GBK" pitchFamily="65" charset="-122"/>
                <a:ea typeface="方正楷体_GBK" pitchFamily="65" charset="-122"/>
                <a:sym typeface="+mn-ea"/>
              </a:rPr>
              <a:t>建设</a:t>
            </a:r>
            <a:r>
              <a:rPr lang="zh-CN" altLang="en-US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（全面的风险控制和全面的风险排查怎么做到？）</a:t>
            </a:r>
            <a:endParaRPr lang="en-US" altLang="zh-CN" dirty="0">
              <a:latin typeface="方正楷体_GBK" pitchFamily="65" charset="-122"/>
              <a:ea typeface="方正楷体_GBK" pitchFamily="65" charset="-122"/>
            </a:endParaRPr>
          </a:p>
          <a:p>
            <a:pPr defTabSz="0">
              <a:lnSpc>
                <a:spcPts val="25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dirty="0" smtClean="0">
                <a:latin typeface="方正黑体_GBK" pitchFamily="65" charset="-122"/>
                <a:ea typeface="方正黑体_GBK" pitchFamily="65" charset="-122"/>
                <a:sym typeface="+mn-ea"/>
              </a:rPr>
              <a:t>     基础</a:t>
            </a:r>
            <a:r>
              <a:rPr lang="en-US" altLang="zh-CN" dirty="0">
                <a:latin typeface="方正楷体_GBK" pitchFamily="65" charset="-122"/>
                <a:ea typeface="方正楷体_GBK" pitchFamily="65" charset="-122"/>
                <a:sym typeface="+mn-ea"/>
              </a:rPr>
              <a:t>——</a:t>
            </a:r>
            <a:r>
              <a:rPr lang="zh-CN" altLang="en-US" dirty="0">
                <a:latin typeface="方正楷体_GBK" pitchFamily="65" charset="-122"/>
                <a:ea typeface="方正楷体_GBK" pitchFamily="65" charset="-122"/>
                <a:sym typeface="+mn-ea"/>
              </a:rPr>
              <a:t>全员安全生产责任制</a:t>
            </a:r>
            <a:r>
              <a:rPr lang="zh-CN" altLang="en-US" dirty="0">
                <a:latin typeface="方正黑体_GBK" pitchFamily="65" charset="-122"/>
                <a:ea typeface="方正黑体_GBK" pitchFamily="65" charset="-122"/>
                <a:sym typeface="+mn-ea"/>
              </a:rPr>
              <a:t> </a:t>
            </a:r>
            <a:endParaRPr lang="en-US" altLang="zh-CN" sz="1800" dirty="0">
              <a:latin typeface="方正楷体_GBK" pitchFamily="65" charset="-122"/>
              <a:ea typeface="方正楷体_GBK" pitchFamily="65" charset="-122"/>
            </a:endParaRPr>
          </a:p>
          <a:p>
            <a:pPr defTabSz="914400">
              <a:lnSpc>
                <a:spcPts val="25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1800" dirty="0" smtClean="0">
                <a:latin typeface="方正黑体_GBK" pitchFamily="65" charset="-122"/>
                <a:ea typeface="方正黑体_GBK" pitchFamily="65" charset="-122"/>
                <a:sym typeface="+mn-ea"/>
              </a:rPr>
              <a:t>     保障</a:t>
            </a:r>
            <a:r>
              <a:rPr lang="en-US" altLang="zh-CN" sz="1800" dirty="0">
                <a:latin typeface="方正楷体_GBK" pitchFamily="65" charset="-122"/>
                <a:ea typeface="方正楷体_GBK" pitchFamily="65" charset="-122"/>
                <a:sym typeface="+mn-ea"/>
              </a:rPr>
              <a:t>——</a:t>
            </a:r>
            <a:r>
              <a:rPr lang="zh-CN" altLang="en-US" sz="1800" dirty="0">
                <a:latin typeface="方正楷体_GBK" pitchFamily="65" charset="-122"/>
                <a:ea typeface="方正楷体_GBK" pitchFamily="65" charset="-122"/>
                <a:sym typeface="+mn-ea"/>
              </a:rPr>
              <a:t>强化培训提升能力</a:t>
            </a:r>
            <a:endParaRPr lang="en-US" altLang="zh-CN" sz="1800" dirty="0">
              <a:latin typeface="方正楷体_GBK" pitchFamily="65" charset="-122"/>
              <a:ea typeface="方正楷体_GBK" pitchFamily="65" charset="-122"/>
            </a:endParaRPr>
          </a:p>
          <a:p>
            <a:pPr defTabSz="914400">
              <a:lnSpc>
                <a:spcPts val="25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altLang="zh-CN" sz="1800" dirty="0">
                <a:latin typeface="方正黑体_GBK" pitchFamily="65" charset="-122"/>
                <a:ea typeface="方正黑体_GBK" pitchFamily="65" charset="-122"/>
                <a:sym typeface="+mn-ea"/>
              </a:rPr>
              <a:t> </a:t>
            </a:r>
            <a:r>
              <a:rPr lang="en-US" altLang="zh-CN" sz="1800" dirty="0" smtClean="0">
                <a:latin typeface="方正黑体_GBK" pitchFamily="65" charset="-122"/>
                <a:ea typeface="方正黑体_GBK" pitchFamily="65" charset="-122"/>
                <a:sym typeface="+mn-ea"/>
              </a:rPr>
              <a:t>    </a:t>
            </a:r>
            <a:r>
              <a:rPr lang="zh-CN" altLang="en-US" sz="1800" dirty="0" smtClean="0">
                <a:latin typeface="方正黑体_GBK" pitchFamily="65" charset="-122"/>
                <a:ea typeface="方正黑体_GBK" pitchFamily="65" charset="-122"/>
                <a:sym typeface="+mn-ea"/>
              </a:rPr>
              <a:t>机制</a:t>
            </a:r>
            <a:r>
              <a:rPr lang="en-US" altLang="zh-CN" sz="1800" dirty="0">
                <a:latin typeface="方正楷体_GBK" pitchFamily="65" charset="-122"/>
                <a:ea typeface="方正楷体_GBK" pitchFamily="65" charset="-122"/>
                <a:sym typeface="+mn-ea"/>
              </a:rPr>
              <a:t>——</a:t>
            </a:r>
            <a:r>
              <a:rPr lang="zh-CN" altLang="en-US" sz="1800" dirty="0">
                <a:latin typeface="方正楷体_GBK" pitchFamily="65" charset="-122"/>
                <a:ea typeface="方正楷体_GBK" pitchFamily="65" charset="-122"/>
                <a:sym typeface="+mn-ea"/>
              </a:rPr>
              <a:t>符合法律法规标准的持续改进</a:t>
            </a:r>
            <a:endParaRPr lang="zh-CN" altLang="en-US" sz="1800" dirty="0">
              <a:latin typeface="方正楷体_GBK" pitchFamily="65" charset="-122"/>
              <a:ea typeface="方正楷体_GBK" pitchFamily="65" charset="-122"/>
            </a:endParaRPr>
          </a:p>
          <a:p>
            <a:pPr defTabSz="914400">
              <a:lnSpc>
                <a:spcPts val="25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endParaRPr lang="zh-CN" altLang="en-US" sz="1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</p:txBody>
      </p:sp>
      <p:sp>
        <p:nvSpPr>
          <p:cNvPr id="62466" name="MH_SubTitle_1"/>
          <p:cNvSpPr/>
          <p:nvPr/>
        </p:nvSpPr>
        <p:spPr>
          <a:xfrm flipH="1">
            <a:off x="6350" y="285750"/>
            <a:ext cx="9144000" cy="5572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/>
          <a:lstStyle/>
          <a:p>
            <a:pPr algn="just"/>
            <a:r>
              <a:rPr lang="zh-CN" altLang="en-US" sz="2800" b="1" dirty="0">
                <a:solidFill>
                  <a:schemeClr val="bg1"/>
                </a:solidFill>
                <a:latin typeface="黑体" pitchFamily="1" charset="-122"/>
                <a:ea typeface="黑体" pitchFamily="1" charset="-122"/>
              </a:rPr>
              <a:t> 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（二）落实企业主体责任怎么办</a:t>
            </a:r>
            <a:endParaRPr lang="zh-CN" altLang="en-US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41984"/>
          <p:cNvSpPr txBox="1"/>
          <p:nvPr/>
        </p:nvSpPr>
        <p:spPr>
          <a:xfrm>
            <a:off x="1187624" y="569646"/>
            <a:ext cx="4473505" cy="787108"/>
          </a:xfrm>
          <a:prstGeom prst="rect">
            <a:avLst/>
          </a:prstGeom>
          <a:noFill/>
          <a:ln w="9525">
            <a:noFill/>
          </a:ln>
        </p:spPr>
        <p:txBody>
          <a:bodyPr lIns="67475" tIns="35087" rIns="67475" bIns="35087" anchor="t"/>
          <a:lstStyle/>
          <a:p>
            <a:pPr defTabSz="0">
              <a:spcBef>
                <a:spcPts val="9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4000" b="1" dirty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题纲：</a:t>
            </a:r>
            <a:endParaRPr lang="zh-CN" altLang="en-US" sz="4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defTabSz="0">
              <a:lnSpc>
                <a:spcPts val="3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400" dirty="0">
              <a:solidFill>
                <a:srgbClr val="000000"/>
              </a:solidFill>
              <a:latin typeface="黑体" pitchFamily="1" charset="-122"/>
              <a:ea typeface="黑体" pitchFamily="1" charset="-122"/>
            </a:endParaRPr>
          </a:p>
        </p:txBody>
      </p:sp>
      <p:sp>
        <p:nvSpPr>
          <p:cNvPr id="14338" name="MH_SubTitle_1"/>
          <p:cNvSpPr/>
          <p:nvPr/>
        </p:nvSpPr>
        <p:spPr>
          <a:xfrm flipH="1">
            <a:off x="1180956" y="1491349"/>
            <a:ext cx="6830137" cy="555419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 一、全国全市</a:t>
            </a:r>
            <a:r>
              <a:rPr lang="zh-CN" altLang="en-US" sz="2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三年专项整治的大体状态</a:t>
            </a:r>
            <a:endParaRPr lang="zh-CN" altLang="en-US" sz="28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  <p:sp>
        <p:nvSpPr>
          <p:cNvPr id="14339" name="MH_SubTitle_1"/>
          <p:cNvSpPr/>
          <p:nvPr/>
        </p:nvSpPr>
        <p:spPr>
          <a:xfrm flipH="1">
            <a:off x="1174853" y="2180728"/>
            <a:ext cx="6830137" cy="557007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 二、政府和企业</a:t>
            </a:r>
            <a:r>
              <a:rPr lang="zh-CN" altLang="en-US" sz="2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怎么</a:t>
            </a:r>
            <a:r>
              <a:rPr lang="zh-CN" altLang="en-US" sz="2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深化三年专项整治</a:t>
            </a:r>
            <a:endParaRPr lang="en-US" altLang="zh-CN" sz="28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  <p:sp>
        <p:nvSpPr>
          <p:cNvPr id="8" name="直接连接符 4099"/>
          <p:cNvSpPr/>
          <p:nvPr/>
        </p:nvSpPr>
        <p:spPr>
          <a:xfrm>
            <a:off x="1174841" y="1233127"/>
            <a:ext cx="6842919" cy="1588"/>
          </a:xfrm>
          <a:prstGeom prst="line">
            <a:avLst/>
          </a:prstGeom>
          <a:ln w="1905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" name="MH_SubTitle_1"/>
          <p:cNvSpPr/>
          <p:nvPr/>
        </p:nvSpPr>
        <p:spPr>
          <a:xfrm flipH="1">
            <a:off x="1174606" y="2866579"/>
            <a:ext cx="6830137" cy="55700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 三</a:t>
            </a:r>
            <a:r>
              <a:rPr lang="zh-CN" altLang="en-US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、怎么样务实推进安全生产</a:t>
            </a:r>
            <a:r>
              <a:rPr lang="zh-CN" altLang="en-US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主体责任</a:t>
            </a:r>
            <a:endParaRPr lang="zh-CN" altLang="en-US" sz="28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1180956" y="3552379"/>
            <a:ext cx="6830137" cy="557006"/>
          </a:xfrm>
          <a:prstGeom prst="rect">
            <a:avLst/>
          </a:prstGeom>
          <a:solidFill>
            <a:schemeClr val="accent6"/>
          </a:solidFill>
          <a:ln w="9525">
            <a:noFill/>
          </a:ln>
        </p:spPr>
        <p:txBody>
          <a:bodyPr anchor="ctr"/>
          <a:p>
            <a:pPr>
              <a:spcBef>
                <a:spcPts val="500"/>
              </a:spcBef>
            </a:pPr>
            <a:r>
              <a:rPr lang="zh-CN" altLang="en-US" sz="2800" dirty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 四</a:t>
            </a:r>
            <a:r>
              <a:rPr lang="zh-CN" altLang="en-US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</a:rPr>
              <a:t>、关于三年专项整治三张表格的填报</a:t>
            </a:r>
            <a:endParaRPr lang="zh-CN" altLang="en-US" sz="28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397510" y="281305"/>
            <a:ext cx="8348980" cy="4512945"/>
          </a:xfrm>
          <a:prstGeom prst="rect">
            <a:avLst/>
          </a:prstGeom>
          <a:noFill/>
          <a:ln w="12700" cmpd="sng">
            <a:solidFill>
              <a:schemeClr val="accent1"/>
            </a:solidFill>
            <a:prstDash val="solid"/>
          </a:ln>
        </p:spPr>
        <p:txBody>
          <a:bodyPr wrap="square">
            <a:spAutoFit/>
          </a:bodyPr>
          <a:lstStyle/>
          <a:p>
            <a:pPr defTabSz="914400">
              <a:lnSpc>
                <a:spcPts val="25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altLang="zh-CN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“1</a:t>
            </a:r>
            <a:r>
              <a:rPr lang="en-US" altLang="zh-CN" sz="2000" dirty="0"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+</a:t>
            </a:r>
            <a:r>
              <a:rPr lang="en-US" altLang="zh-CN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1</a:t>
            </a:r>
            <a:r>
              <a:rPr lang="en-US" altLang="zh-CN" sz="2000" dirty="0"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+</a:t>
            </a:r>
            <a:r>
              <a:rPr lang="en-US" altLang="zh-CN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8”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安全标准化：一个方向 </a:t>
            </a:r>
            <a:r>
              <a:rPr lang="en-US" altLang="zh-CN" sz="2000" dirty="0"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+</a:t>
            </a:r>
            <a:r>
              <a:rPr lang="en-US" altLang="zh-CN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一个核心 </a:t>
            </a:r>
            <a:r>
              <a:rPr lang="en-US" altLang="zh-CN" sz="2000" dirty="0"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+</a:t>
            </a:r>
            <a:r>
              <a:rPr lang="en-US" altLang="zh-CN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八个要素</a:t>
            </a:r>
            <a:endParaRPr lang="zh-CN" altLang="en-US" sz="2000" dirty="0" smtClean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>
              <a:lnSpc>
                <a:spcPts val="960"/>
              </a:lnSpc>
            </a:pPr>
            <a:r>
              <a:rPr lang="zh-CN" altLang="en-US" sz="2000" dirty="0" smtClean="0">
                <a:sym typeface="+mn-ea"/>
              </a:rPr>
              <a:t>     </a:t>
            </a:r>
            <a:endParaRPr lang="zh-CN" altLang="zh-CN" sz="2000">
              <a:latin typeface="方正黑体_GBK" pitchFamily="65" charset="-122"/>
              <a:ea typeface="方正黑体_GBK" pitchFamily="65" charset="-122"/>
              <a:cs typeface="宋体" pitchFamily="2" charset="-122"/>
            </a:endParaRPr>
          </a:p>
          <a:p>
            <a:r>
              <a:rPr lang="zh-CN" altLang="zh-CN" sz="20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一个方向</a:t>
            </a:r>
            <a:r>
              <a:rPr lang="zh-CN" altLang="zh-CN" sz="20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：安全风险的有效控制</a:t>
            </a:r>
            <a:endParaRPr lang="zh-CN" altLang="zh-CN" sz="2000">
              <a:latin typeface="方正黑体_GBK" pitchFamily="65" charset="-122"/>
              <a:ea typeface="方正黑体_GBK" pitchFamily="65" charset="-122"/>
              <a:cs typeface="宋体" pitchFamily="2" charset="-122"/>
            </a:endParaRPr>
          </a:p>
          <a:p>
            <a:r>
              <a:rPr lang="zh-CN" altLang="zh-CN" sz="20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一个核心</a:t>
            </a:r>
            <a:r>
              <a:rPr lang="zh-CN" altLang="zh-CN" sz="20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：构建与企业生产经营相适应的安全管理体系</a:t>
            </a:r>
            <a:endParaRPr lang="zh-CN" altLang="zh-CN" sz="2000">
              <a:latin typeface="方正黑体_GBK" pitchFamily="65" charset="-122"/>
              <a:ea typeface="方正黑体_GBK" pitchFamily="65" charset="-122"/>
              <a:cs typeface="宋体" pitchFamily="2" charset="-122"/>
            </a:endParaRPr>
          </a:p>
          <a:p>
            <a:r>
              <a:rPr lang="zh-CN" altLang="zh-CN" sz="200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八大要素</a:t>
            </a:r>
            <a:r>
              <a:rPr lang="zh-CN" altLang="en-US" sz="20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：</a:t>
            </a:r>
            <a:endParaRPr lang="zh-CN" altLang="en-US" sz="2000">
              <a:latin typeface="方正黑体_GBK" pitchFamily="65" charset="-122"/>
              <a:ea typeface="方正黑体_GBK" pitchFamily="65" charset="-122"/>
              <a:cs typeface="宋体" pitchFamily="2" charset="-122"/>
            </a:endParaRPr>
          </a:p>
          <a:p>
            <a:r>
              <a:rPr lang="zh-CN" altLang="en-US" sz="18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一定目标职责</a:t>
            </a:r>
            <a:r>
              <a:rPr lang="en-US" altLang="zh-CN" sz="1800">
                <a:latin typeface="宋体" pitchFamily="2" charset="-122"/>
                <a:ea typeface="宋体" pitchFamily="2" charset="-122"/>
                <a:cs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宋体" pitchFamily="2" charset="-122"/>
              </a:rPr>
              <a:t>为控制风险实现安全形成的各方面目标以及全员责任制</a:t>
            </a:r>
            <a:endParaRPr lang="zh-CN" altLang="en-US" sz="18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zh-CN" altLang="en-US" sz="18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二建制度规范</a:t>
            </a:r>
            <a:r>
              <a:rPr lang="en-US" altLang="zh-CN" sz="1800">
                <a:latin typeface="宋体" pitchFamily="2" charset="-122"/>
                <a:ea typeface="宋体" pitchFamily="2" charset="-122"/>
                <a:cs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宋体" pitchFamily="2" charset="-122"/>
              </a:rPr>
              <a:t>为控制企业、专业、岗位风险，基于（不说依据，是因为企业标准可以并提倡高于标准）法律法规标准建立的制度规范</a:t>
            </a:r>
            <a:endParaRPr lang="zh-CN" altLang="en-US" sz="1800">
              <a:latin typeface="方正楷体_GBK" pitchFamily="65" charset="-122"/>
              <a:ea typeface="方正楷体_GBK" pitchFamily="65" charset="-122"/>
              <a:cs typeface="宋体" pitchFamily="2" charset="-122"/>
            </a:endParaRPr>
          </a:p>
          <a:p>
            <a:pPr algn="l"/>
            <a:r>
              <a:rPr lang="zh-CN" altLang="en-US" sz="18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三抓教育培训</a:t>
            </a:r>
            <a:r>
              <a:rPr lang="en-US" altLang="zh-CN" sz="1800">
                <a:latin typeface="宋体" pitchFamily="2" charset="-122"/>
                <a:ea typeface="宋体" pitchFamily="2" charset="-122"/>
                <a:cs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宋体" pitchFamily="2" charset="-122"/>
              </a:rPr>
              <a:t>为落实职责和制度实现风险控制需要的教育培训</a:t>
            </a:r>
            <a:endParaRPr lang="zh-CN" altLang="en-US" sz="1800">
              <a:latin typeface="方正楷体_GBK" pitchFamily="65" charset="-122"/>
              <a:ea typeface="方正楷体_GBK" pitchFamily="65" charset="-122"/>
              <a:cs typeface="宋体" pitchFamily="2" charset="-122"/>
            </a:endParaRPr>
          </a:p>
          <a:p>
            <a:r>
              <a:rPr lang="zh-CN" altLang="en-US" sz="18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四是现场管理</a:t>
            </a:r>
            <a:r>
              <a:rPr lang="en-US" altLang="zh-CN" sz="1800">
                <a:latin typeface="宋体" pitchFamily="2" charset="-122"/>
                <a:ea typeface="宋体" pitchFamily="2" charset="-122"/>
                <a:cs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宋体" pitchFamily="2" charset="-122"/>
              </a:rPr>
              <a:t>对职责、制度以及相应措施、方案的具体落实</a:t>
            </a:r>
            <a:endParaRPr lang="zh-CN" altLang="en-US" sz="1800">
              <a:latin typeface="宋体" pitchFamily="2" charset="-122"/>
              <a:ea typeface="宋体" pitchFamily="2" charset="-122"/>
              <a:cs typeface="宋体" pitchFamily="2" charset="-122"/>
            </a:endParaRPr>
          </a:p>
          <a:p>
            <a:r>
              <a:rPr lang="zh-CN" altLang="en-US" sz="18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五抓双重预防</a:t>
            </a:r>
            <a:r>
              <a:rPr lang="en-US" altLang="zh-CN" sz="1800">
                <a:latin typeface="宋体" pitchFamily="2" charset="-122"/>
                <a:ea typeface="宋体" pitchFamily="2" charset="-122"/>
                <a:cs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宋体" pitchFamily="2" charset="-122"/>
              </a:rPr>
              <a:t>落实风险分级管控和隐患排查治理要求</a:t>
            </a:r>
            <a:endParaRPr lang="zh-CN" altLang="en-US" sz="1800">
              <a:latin typeface="方正楷体_GBK" pitchFamily="65" charset="-122"/>
              <a:ea typeface="方正楷体_GBK" pitchFamily="65" charset="-122"/>
              <a:cs typeface="宋体" pitchFamily="2" charset="-122"/>
            </a:endParaRPr>
          </a:p>
          <a:p>
            <a:pPr algn="l"/>
            <a:r>
              <a:rPr lang="zh-CN" altLang="en-US" sz="18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六是应急管理</a:t>
            </a:r>
            <a:r>
              <a:rPr lang="en-US" altLang="zh-CN" sz="1800">
                <a:latin typeface="宋体" pitchFamily="2" charset="-122"/>
                <a:ea typeface="宋体" pitchFamily="2" charset="-122"/>
                <a:cs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宋体" pitchFamily="2" charset="-122"/>
              </a:rPr>
              <a:t>做好应急管理，紧急情况救援落实，事后评估</a:t>
            </a:r>
            <a:endParaRPr lang="zh-CN" altLang="en-US" sz="1800">
              <a:latin typeface="方正楷体_GBK" pitchFamily="65" charset="-122"/>
              <a:ea typeface="方正楷体_GBK" pitchFamily="65" charset="-122"/>
              <a:cs typeface="宋体" pitchFamily="2" charset="-122"/>
            </a:endParaRPr>
          </a:p>
          <a:p>
            <a:pPr algn="l"/>
            <a:r>
              <a:rPr lang="zh-CN" altLang="en-US" sz="18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七是事故管理</a:t>
            </a:r>
            <a:r>
              <a:rPr lang="en-US" altLang="zh-CN" sz="1800">
                <a:latin typeface="宋体" pitchFamily="2" charset="-122"/>
                <a:ea typeface="宋体" pitchFamily="2" charset="-122"/>
                <a:cs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宋体" pitchFamily="2" charset="-122"/>
              </a:rPr>
              <a:t>调查，落实“四不放过”，完善风险辨识、管控措施，包括职责、制度、培训、现场管理、隐患排查整治等</a:t>
            </a:r>
            <a:endParaRPr lang="zh-CN" altLang="en-US" sz="1800">
              <a:latin typeface="方正楷体_GBK" pitchFamily="65" charset="-122"/>
              <a:ea typeface="方正楷体_GBK" pitchFamily="65" charset="-122"/>
              <a:cs typeface="宋体" pitchFamily="2" charset="-122"/>
            </a:endParaRPr>
          </a:p>
          <a:p>
            <a:pPr algn="l"/>
            <a:r>
              <a:rPr lang="zh-CN" altLang="en-US" sz="1800">
                <a:latin typeface="方正黑体_GBK" pitchFamily="65" charset="-122"/>
                <a:ea typeface="方正黑体_GBK" pitchFamily="65" charset="-122"/>
                <a:cs typeface="宋体" pitchFamily="2" charset="-122"/>
              </a:rPr>
              <a:t>八是持续改进</a:t>
            </a:r>
            <a:r>
              <a:rPr lang="en-US" altLang="zh-CN" sz="1800">
                <a:latin typeface="宋体" pitchFamily="2" charset="-122"/>
                <a:ea typeface="宋体" pitchFamily="2" charset="-122"/>
                <a:cs typeface="宋体" pitchFamily="2" charset="-122"/>
              </a:rPr>
              <a:t>——</a:t>
            </a:r>
            <a:r>
              <a:rPr lang="zh-CN" altLang="en-US" sz="1800">
                <a:latin typeface="方正楷体_GBK" pitchFamily="65" charset="-122"/>
                <a:ea typeface="方正楷体_GBK" pitchFamily="65" charset="-122"/>
                <a:cs typeface="宋体" pitchFamily="2" charset="-122"/>
              </a:rPr>
              <a:t>PDCA循环。定期绩效评估，持续完善风险辨识、目标职责、制度规范、教育培训、现场管理、隐患排查整治</a:t>
            </a:r>
            <a:endParaRPr lang="zh-CN" altLang="en-US" sz="1800">
              <a:latin typeface="方正楷体_GBK" pitchFamily="65" charset="-122"/>
              <a:ea typeface="方正楷体_GBK" pitchFamily="65" charset="-122"/>
              <a:cs typeface="宋体" pitchFamily="2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/>
          <p:nvPr/>
        </p:nvSpPr>
        <p:spPr>
          <a:xfrm>
            <a:off x="264160" y="389890"/>
            <a:ext cx="8615363" cy="43637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342900" indent="-339725" defTabSz="914400">
              <a:lnSpc>
                <a:spcPts val="2565"/>
              </a:lnSpc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400" b="1" dirty="0" err="1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安全标准化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关键是</a:t>
            </a:r>
            <a:r>
              <a:rPr lang="en-US" altLang="x-none" sz="2400" b="1" dirty="0" err="1" smtClean="0">
                <a:solidFill>
                  <a:srgbClr val="000000"/>
                </a:solidFill>
                <a:latin typeface="宋体" pitchFamily="2" charset="-122"/>
                <a:ea typeface="宋体" pitchFamily="2" charset="-122"/>
              </a:rPr>
              <a:t>构建与企业实际相适应的</a:t>
            </a:r>
            <a:r>
              <a:rPr lang="zh-CN" altLang="en-US" sz="24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安全管理体系</a:t>
            </a:r>
            <a:endParaRPr lang="en-US" altLang="x-none" sz="2400" b="1" dirty="0">
              <a:solidFill>
                <a:srgbClr val="C0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6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4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en-US" altLang="x-none" sz="2400" dirty="0">
                <a:solidFill>
                  <a:srgbClr val="C00000"/>
                </a:solidFill>
                <a:latin typeface="方正楷体_GBK" pitchFamily="65" charset="-122"/>
                <a:ea typeface="方正楷体_GBK" pitchFamily="65" charset="-122"/>
              </a:rPr>
              <a:t>（不是资料）</a:t>
            </a:r>
            <a:endParaRPr lang="en-US" altLang="x-none" dirty="0">
              <a:solidFill>
                <a:srgbClr val="C0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500"/>
              </a:spcBef>
              <a:buClr>
                <a:srgbClr val="FF0000"/>
              </a:buCl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一是以全员责任为核心的安全管理体系</a:t>
            </a:r>
            <a:endParaRPr lang="en-US" altLang="x-none" sz="2000" dirty="0">
              <a:latin typeface="方正仿宋_GBK" pitchFamily="65" charset="-122"/>
              <a:ea typeface="方正仿宋_GBK" pitchFamily="65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500"/>
              </a:spcBef>
              <a:buClr>
                <a:srgbClr val="FF0000"/>
              </a:buCl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二是安全风险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管控</a:t>
            </a: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及隐患排查治理防控体系</a:t>
            </a:r>
            <a:endParaRPr lang="en-US" altLang="x-none" sz="2000" dirty="0">
              <a:latin typeface="方正仿宋_GBK" pitchFamily="65" charset="-122"/>
              <a:ea typeface="方正仿宋_GBK" pitchFamily="65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三是以技术负责人为核心的技术管理体系</a:t>
            </a:r>
            <a:r>
              <a:rPr lang="en-US" altLang="x-none" sz="2000" dirty="0">
                <a:latin typeface="方正楷体_GBK" pitchFamily="65" charset="-122"/>
                <a:ea typeface="方正楷体_GBK" pitchFamily="65" charset="-122"/>
              </a:rPr>
              <a:t>（</a:t>
            </a:r>
            <a:r>
              <a:rPr lang="en-US" altLang="zh-CN" sz="2000" dirty="0">
                <a:latin typeface="方正楷体_GBK" pitchFamily="65" charset="-122"/>
                <a:ea typeface="方正楷体_GBK" pitchFamily="65" charset="-122"/>
              </a:rPr>
              <a:t>6</a:t>
            </a:r>
            <a:r>
              <a:rPr lang="en-US" altLang="x-none" sz="2000" dirty="0">
                <a:latin typeface="方正楷体_GBK" pitchFamily="65" charset="-122"/>
                <a:ea typeface="方正楷体_GBK" pitchFamily="65" charset="-122"/>
              </a:rPr>
              <a:t>问）</a:t>
            </a:r>
            <a:endParaRPr lang="en-US" altLang="x-none" sz="2000" dirty="0">
              <a:latin typeface="方正楷体_GBK" pitchFamily="65" charset="-122"/>
              <a:ea typeface="方正楷体_GBK" pitchFamily="65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四是场所和设备设施管理体系</a:t>
            </a:r>
            <a:endParaRPr lang="en-US" altLang="x-none" sz="2000" dirty="0">
              <a:latin typeface="方正仿宋_GBK" pitchFamily="65" charset="-122"/>
              <a:ea typeface="方正仿宋_GBK" pitchFamily="65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五是以班组建设为主要内容的现场安全管理体系</a:t>
            </a:r>
            <a:r>
              <a:rPr lang="en-US" altLang="x-none" sz="2000" dirty="0">
                <a:latin typeface="方正楷体_GBK" pitchFamily="65" charset="-122"/>
                <a:ea typeface="方正楷体_GBK" pitchFamily="65" charset="-122"/>
              </a:rPr>
              <a:t>（手指口述法防误操作）</a:t>
            </a:r>
            <a:endParaRPr lang="en-US" altLang="x-none" sz="2000" dirty="0">
              <a:latin typeface="方正仿宋_GBK" pitchFamily="65" charset="-122"/>
              <a:ea typeface="方正仿宋_GBK" pitchFamily="65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六是</a:t>
            </a:r>
            <a:r>
              <a:rPr lang="en-US" altLang="x-none" sz="2000" dirty="0"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教育培训体系，</a:t>
            </a:r>
            <a:r>
              <a:rPr lang="en-US" altLang="x-none" sz="2000" dirty="0" smtClean="0"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三级教育三类培训</a:t>
            </a:r>
            <a:r>
              <a:rPr lang="en-US" altLang="x-none" sz="2000" dirty="0">
                <a:latin typeface="方正楷体_GBK" pitchFamily="65" charset="-122"/>
                <a:ea typeface="方正楷体_GBK" pitchFamily="65" charset="-122"/>
                <a:sym typeface="宋体" pitchFamily="2" charset="-122"/>
              </a:rPr>
              <a:t>（全面、专业、班前）</a:t>
            </a:r>
            <a:endParaRPr lang="en-US" altLang="x-none" sz="2000" dirty="0">
              <a:latin typeface="方正仿宋_GBK" pitchFamily="65" charset="-122"/>
              <a:ea typeface="方正仿宋_GBK" pitchFamily="65" charset="-122"/>
              <a:sym typeface="宋体" pitchFamily="2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七是</a:t>
            </a:r>
            <a:r>
              <a:rPr lang="en-US" altLang="x-none" sz="2000" dirty="0"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以应对突发情况为主要内容的应急管理</a:t>
            </a:r>
            <a:r>
              <a:rPr lang="en-US" altLang="x-none" sz="2000" dirty="0">
                <a:latin typeface="方正楷体_GBK" pitchFamily="65" charset="-122"/>
                <a:ea typeface="方正楷体_GBK" pitchFamily="65" charset="-122"/>
                <a:sym typeface="宋体" pitchFamily="2" charset="-122"/>
              </a:rPr>
              <a:t>（不是救援）</a:t>
            </a:r>
            <a:r>
              <a:rPr lang="en-US" altLang="x-none" sz="2000" dirty="0">
                <a:latin typeface="方正仿宋_GBK" pitchFamily="65" charset="-122"/>
                <a:ea typeface="方正仿宋_GBK" pitchFamily="65" charset="-122"/>
                <a:sym typeface="宋体" pitchFamily="2" charset="-122"/>
              </a:rPr>
              <a:t>体系</a:t>
            </a:r>
            <a:endParaRPr lang="en-US" altLang="x-none" sz="2000" dirty="0">
              <a:latin typeface="方正仿宋_GBK" pitchFamily="65" charset="-122"/>
              <a:ea typeface="方正仿宋_GBK" pitchFamily="65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八是应急救援体系</a:t>
            </a:r>
            <a:r>
              <a:rPr lang="en-US" altLang="x-none" sz="2000" dirty="0">
                <a:latin typeface="方正楷体_GBK" pitchFamily="65" charset="-122"/>
                <a:ea typeface="方正楷体_GBK" pitchFamily="65" charset="-122"/>
              </a:rPr>
              <a:t>（视频不该发生的事故）</a:t>
            </a:r>
            <a:endParaRPr lang="en-US" altLang="x-none" sz="2000" dirty="0">
              <a:latin typeface="方正仿宋_GBK" pitchFamily="65" charset="-122"/>
              <a:ea typeface="方正仿宋_GBK" pitchFamily="65" charset="-122"/>
            </a:endParaRPr>
          </a:p>
          <a:p>
            <a:pPr marL="342900" indent="-339725" defTabSz="914400">
              <a:lnSpc>
                <a:spcPts val="2565"/>
              </a:lnSpc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US" altLang="x-none" sz="2000" dirty="0">
                <a:latin typeface="方正仿宋_GBK" pitchFamily="65" charset="-122"/>
                <a:ea typeface="方正仿宋_GBK" pitchFamily="65" charset="-122"/>
              </a:rPr>
              <a:t>九是</a:t>
            </a:r>
            <a:r>
              <a:rPr lang="en-US" altLang="x-none" sz="2000" b="1" dirty="0">
                <a:solidFill>
                  <a:srgbClr val="FF0000"/>
                </a:solidFill>
                <a:latin typeface="方正仿宋_GBK" pitchFamily="65" charset="-122"/>
                <a:ea typeface="方正仿宋_GBK" pitchFamily="65" charset="-122"/>
              </a:rPr>
              <a:t>事故调查处理体系</a:t>
            </a:r>
            <a:r>
              <a:rPr lang="en-US" altLang="x-none" sz="2000" dirty="0">
                <a:latin typeface="方正楷体_GBK" pitchFamily="65" charset="-122"/>
                <a:ea typeface="方正楷体_GBK" pitchFamily="65" charset="-122"/>
              </a:rPr>
              <a:t>（原因、责任、教育、整改“四不放过”）</a:t>
            </a:r>
            <a:endParaRPr lang="en-US" altLang="x-none" sz="2000" dirty="0">
              <a:latin typeface="方正仿宋_GBK" pitchFamily="65" charset="-122"/>
              <a:ea typeface="方正仿宋_GBK" pitchFamily="65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文本框 67584"/>
          <p:cNvSpPr txBox="1"/>
          <p:nvPr/>
        </p:nvSpPr>
        <p:spPr>
          <a:xfrm>
            <a:off x="683568" y="411510"/>
            <a:ext cx="7776864" cy="3852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342900" indent="-339725" defTabSz="914400">
              <a:lnSpc>
                <a:spcPct val="80000"/>
              </a:lnSpc>
              <a:spcBef>
                <a:spcPts val="625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endParaRPr lang="zh-CN" altLang="en-US" sz="1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25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400" dirty="0" smtClean="0"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怎样实施？</a:t>
            </a:r>
            <a:endParaRPr lang="zh-CN" altLang="en-US" sz="1800" dirty="0">
              <a:solidFill>
                <a:srgbClr val="000000"/>
              </a:solidFill>
              <a:latin typeface="方正黑体_GBK" pitchFamily="65" charset="-122"/>
              <a:ea typeface="方正黑体_GBK" pitchFamily="65" charset="-122"/>
              <a:cs typeface="+mn-cs"/>
              <a:sym typeface="+mn-ea"/>
            </a:endParaRPr>
          </a:p>
          <a:p>
            <a:pPr defTabSz="914400">
              <a:lnSpc>
                <a:spcPts val="16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endParaRPr lang="zh-CN" altLang="en-US" sz="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noProof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</a:t>
            </a:r>
            <a:r>
              <a:rPr lang="zh-CN" altLang="en-US" sz="2000" noProof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 一是摸清底数，实施分类</a:t>
            </a:r>
            <a:endParaRPr lang="zh-CN" altLang="en-US" sz="2000" noProof="1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noProof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</a:t>
            </a:r>
            <a:r>
              <a:rPr lang="zh-CN" altLang="en-US" sz="2000" noProof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 二是分级负责，责任各担</a:t>
            </a:r>
            <a:endParaRPr lang="en-US" altLang="zh-CN" sz="2000" noProof="1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noProof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    三</a:t>
            </a:r>
            <a:r>
              <a:rPr lang="zh-CN" altLang="en-US" sz="2000" noProof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是实事求是，制定细则</a:t>
            </a:r>
            <a:endParaRPr lang="en-US" altLang="zh-CN" sz="2000" noProof="1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       四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是</a:t>
            </a:r>
            <a:r>
              <a:rPr lang="zh-CN" altLang="en-US" sz="2000" noProof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务实创建，运行体系</a:t>
            </a:r>
            <a:endParaRPr lang="zh-CN" altLang="en-US" sz="2000" noProof="1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       五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是依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标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指导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，加强监督</a:t>
            </a:r>
            <a:endParaRPr lang="en-US" altLang="zh-CN" sz="20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  <a:sym typeface="+mn-ea"/>
            </a:endParaRPr>
          </a:p>
          <a:p>
            <a:pPr defTabSz="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       六是二合一评审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，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严防走偏</a:t>
            </a:r>
            <a:r>
              <a:rPr lang="en-US" altLang="zh-CN" sz="2000" b="1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 </a:t>
            </a:r>
            <a:endParaRPr lang="en-US" altLang="zh-CN" sz="20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  <a:sym typeface="+mn-ea"/>
            </a:endParaRPr>
          </a:p>
          <a:p>
            <a:pPr defTabSz="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    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七是建立机制，激励约束，</a:t>
            </a:r>
            <a:endParaRPr lang="en-US" altLang="zh-CN" sz="2000" b="1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  <a:sym typeface="+mn-ea"/>
            </a:endParaRPr>
          </a:p>
          <a:p>
            <a:pPr defTabSz="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       八</a:t>
            </a:r>
            <a:r>
              <a:rPr lang="zh-CN" altLang="en-US" sz="20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是</a:t>
            </a:r>
            <a:r>
              <a:rPr lang="zh-CN" altLang="zh-CN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审计式抽查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，严考督办</a:t>
            </a:r>
            <a:endParaRPr lang="en-US" altLang="zh-CN" sz="20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       </a:t>
            </a:r>
            <a:endParaRPr lang="en-US" altLang="zh-CN" sz="2000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endParaRPr lang="en-US" altLang="zh-CN" sz="20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文本框 67584"/>
          <p:cNvSpPr txBox="1"/>
          <p:nvPr/>
        </p:nvSpPr>
        <p:spPr>
          <a:xfrm>
            <a:off x="361950" y="339502"/>
            <a:ext cx="8420100" cy="3852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342900" indent="-339725" defTabSz="914400">
              <a:lnSpc>
                <a:spcPct val="80000"/>
              </a:lnSpc>
              <a:spcBef>
                <a:spcPts val="625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endParaRPr lang="zh-CN" altLang="en-US" sz="1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25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altLang="zh-CN" sz="2400" dirty="0"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2.</a:t>
            </a:r>
            <a:r>
              <a:rPr lang="zh-CN" altLang="en-US" sz="2400" dirty="0"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围绕三个抓手，强化四个体系：</a:t>
            </a:r>
            <a:endParaRPr lang="zh-CN" altLang="en-US" sz="1800" dirty="0">
              <a:solidFill>
                <a:srgbClr val="000000"/>
              </a:solidFill>
              <a:latin typeface="方正黑体_GBK" pitchFamily="65" charset="-122"/>
              <a:ea typeface="方正黑体_GBK" pitchFamily="65" charset="-122"/>
              <a:cs typeface="+mn-cs"/>
              <a:sym typeface="+mn-ea"/>
            </a:endParaRPr>
          </a:p>
          <a:p>
            <a:pPr defTabSz="914400">
              <a:lnSpc>
                <a:spcPts val="16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endParaRPr lang="zh-CN" altLang="en-US" sz="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noProof="1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     </a:t>
            </a:r>
            <a:r>
              <a:rPr lang="zh-CN" altLang="en-US" sz="2000" noProof="1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一是完善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安全责任体系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sz="1800" noProof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落实企业主要负责人法定责任作为</a:t>
            </a:r>
            <a:r>
              <a:rPr lang="zh-CN" altLang="en-US" sz="1800" noProof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重点，全员责任制 </a:t>
            </a:r>
            <a:endParaRPr lang="zh-CN" altLang="en-US" sz="1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indent="360045" algn="l" defTabSz="0">
              <a:lnSpc>
                <a:spcPts val="16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800" noProof="1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方正仿宋_GBK" pitchFamily="65" charset="-122"/>
              <a:ea typeface="方正仿宋_GBK" pitchFamily="65" charset="-122"/>
              <a:cs typeface="+mn-ea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noProof="1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    </a:t>
            </a:r>
            <a:r>
              <a:rPr lang="zh-CN" altLang="en-US" sz="2000" noProof="1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二是完善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安全保障体系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解决</a:t>
            </a:r>
            <a:r>
              <a:rPr lang="zh-CN" altLang="en-US" sz="1800" noProof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企业安全管理机构建设</a:t>
            </a:r>
            <a:r>
              <a:rPr lang="zh-CN" altLang="en-US" sz="16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（安全总监）</a:t>
            </a:r>
            <a:r>
              <a:rPr lang="zh-CN" altLang="en-US" sz="1800" noProof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、投入保障、管理能力提升、技术管理</a:t>
            </a:r>
            <a:r>
              <a:rPr lang="zh-CN" altLang="en-US" sz="16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（技术负责人和技术管理）</a:t>
            </a:r>
            <a:r>
              <a:rPr lang="zh-CN" altLang="en-US" sz="1800" noProof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问题</a:t>
            </a:r>
            <a:endParaRPr lang="zh-CN" altLang="en-US" sz="1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indent="360045" algn="l" defTabSz="0">
              <a:lnSpc>
                <a:spcPts val="16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800" noProof="1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方正仿宋_GBK" pitchFamily="65" charset="-122"/>
              <a:ea typeface="方正仿宋_GBK" pitchFamily="65" charset="-122"/>
              <a:cs typeface="+mn-ea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noProof="1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    </a:t>
            </a:r>
            <a:r>
              <a:rPr lang="zh-CN" altLang="en-US" sz="2000" noProof="1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三是完善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预防控制体系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落实风险分级管控和隐患排查治理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“</a:t>
            </a:r>
            <a:r>
              <a:rPr lang="zh-CN" altLang="en-US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双重预防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”</a:t>
            </a:r>
            <a:r>
              <a:rPr lang="zh-CN" alt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机制</a:t>
            </a:r>
            <a:r>
              <a:rPr lang="zh-CN" altLang="en-US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（全面的风险控制和全面的风险排</a:t>
            </a:r>
            <a:r>
              <a:rPr lang="zh-CN" altLang="en-US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查）</a:t>
            </a:r>
            <a:endParaRPr lang="zh-CN" altLang="en-US" dirty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  <a:cs typeface="+mn-ea"/>
              <a:sym typeface="+mn-ea"/>
            </a:endParaRPr>
          </a:p>
          <a:p>
            <a:pPr indent="360045" algn="l" defTabSz="0">
              <a:lnSpc>
                <a:spcPts val="1600"/>
              </a:lnSpc>
              <a:spcBef>
                <a:spcPts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800" noProof="1">
              <a:solidFill>
                <a:srgbClr val="FF0000"/>
              </a:solidFill>
              <a:effectLst>
                <a:outerShdw blurRad="38100" dist="38100" dir="2700000">
                  <a:srgbClr val="FFFFFF"/>
                </a:outerShdw>
              </a:effectLst>
              <a:latin typeface="方正仿宋_GBK" pitchFamily="65" charset="-122"/>
              <a:ea typeface="方正仿宋_GBK" pitchFamily="65" charset="-122"/>
              <a:cs typeface="+mn-ea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dirty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    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  <a:sym typeface="+mn-ea"/>
              </a:rPr>
              <a:t>四是完善</a:t>
            </a:r>
            <a:r>
              <a:rPr lang="zh-CN" altLang="en-US" sz="2000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社会治理体系</a:t>
            </a:r>
            <a:r>
              <a:rPr lang="en-US" altLang="zh-CN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——</a:t>
            </a:r>
            <a:r>
              <a:rPr lang="zh-CN" altLang="en-US" sz="1800" dirty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建立</a:t>
            </a:r>
            <a:r>
              <a:rPr lang="zh-CN" altLang="en-US" sz="18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  <a:sym typeface="+mn-ea"/>
              </a:rPr>
              <a:t>落实严格执法、严肃追责、</a:t>
            </a:r>
            <a:r>
              <a:rPr lang="zh-CN" altLang="en-US" sz="1800" noProof="1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安全生产</a:t>
            </a:r>
            <a:r>
              <a:rPr lang="zh-CN" altLang="en-US" sz="1800" noProof="1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诚信管理、承诺公告、举报奖励和教育培训等制度</a:t>
            </a:r>
            <a:endParaRPr lang="zh-CN" altLang="en-US" sz="1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</a:endParaRP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/>
          <p:cNvSpPr/>
          <p:nvPr/>
        </p:nvSpPr>
        <p:spPr>
          <a:xfrm flipH="1">
            <a:off x="-14605" y="231140"/>
            <a:ext cx="917321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 企业全员安全生产责任制</a:t>
            </a:r>
            <a:endParaRPr lang="zh-CN" altLang="en-US" sz="24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  <p:sp>
        <p:nvSpPr>
          <p:cNvPr id="4" name="文本框 1"/>
          <p:cNvSpPr txBox="1"/>
          <p:nvPr/>
        </p:nvSpPr>
        <p:spPr>
          <a:xfrm>
            <a:off x="442595" y="954405"/>
            <a:ext cx="8259445" cy="389318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</a:ln>
        </p:spPr>
        <p:txBody>
          <a:bodyPr wrap="square" anchor="t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黑体" pitchFamily="1" charset="-122"/>
              </a:rPr>
              <a:t>总体要求：</a:t>
            </a:r>
            <a:r>
              <a:rPr lang="zh-CN" altLang="en-US" sz="2000" dirty="0">
                <a:solidFill>
                  <a:srgbClr val="000000"/>
                </a:solidFill>
                <a:latin typeface="Calibri" pitchFamily="2"/>
                <a:ea typeface="黑体" pitchFamily="1" charset="-122"/>
                <a:sym typeface="Calibri" pitchFamily="2"/>
              </a:rPr>
              <a:t>横向到边、纵向到底、各司其职、各负其责</a:t>
            </a:r>
            <a:r>
              <a:rPr lang="zh-CN" altLang="en-US" sz="2000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Calibri" pitchFamily="2"/>
              </a:rPr>
              <a:t>（</a:t>
            </a:r>
            <a:r>
              <a:rPr lang="zh-CN" altLang="en-US" sz="2000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楷体" pitchFamily="49" charset="-122"/>
              </a:rPr>
              <a:t>人人有责）</a:t>
            </a:r>
            <a:endParaRPr lang="zh-CN" altLang="en-US" sz="2000" b="1" dirty="0">
              <a:solidFill>
                <a:srgbClr val="000000"/>
              </a:solidFill>
              <a:latin typeface="Calibri" pitchFamily="2"/>
              <a:ea typeface="黑体" pitchFamily="1" charset="-122"/>
              <a:sym typeface="Calibri" pitchFamily="2"/>
            </a:endParaRPr>
          </a:p>
          <a:p>
            <a:pPr marL="342900" indent="-342900">
              <a:lnSpc>
                <a:spcPts val="2400"/>
              </a:lnSpc>
              <a:spcBef>
                <a:spcPts val="0"/>
              </a:spcBef>
            </a:pPr>
            <a:r>
              <a:rPr lang="zh-CN" altLang="en-US" sz="2000" b="1" dirty="0">
                <a:solidFill>
                  <a:srgbClr val="000000"/>
                </a:solidFill>
                <a:latin typeface="Calibri" pitchFamily="2"/>
                <a:ea typeface="黑体" pitchFamily="1" charset="-122"/>
                <a:sym typeface="Calibri" pitchFamily="2"/>
              </a:rPr>
              <a:t>                          </a:t>
            </a:r>
            <a:r>
              <a:rPr lang="zh-CN" altLang="en-US" sz="2000" dirty="0">
                <a:solidFill>
                  <a:srgbClr val="000000"/>
                </a:solidFill>
                <a:latin typeface="Calibri" pitchFamily="2"/>
                <a:ea typeface="黑体" pitchFamily="1" charset="-122"/>
                <a:sym typeface="Calibri" pitchFamily="2"/>
              </a:rPr>
              <a:t>自上而下、分解考核、自下而上、逐级负责</a:t>
            </a:r>
            <a:r>
              <a:rPr lang="en-US" altLang="zh-CN" sz="2400" dirty="0">
                <a:solidFill>
                  <a:srgbClr val="FF0000"/>
                </a:solidFill>
                <a:latin typeface="黑体" pitchFamily="1" charset="-122"/>
                <a:ea typeface="黑体" pitchFamily="1" charset="-122"/>
                <a:sym typeface="黑体" pitchFamily="1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Calibri" pitchFamily="2"/>
                <a:sym typeface="Calibri" pitchFamily="2"/>
              </a:rPr>
              <a:t>    </a:t>
            </a:r>
            <a:endParaRPr lang="zh-CN" altLang="en-US" sz="2400" dirty="0">
              <a:solidFill>
                <a:srgbClr val="000000"/>
              </a:solidFill>
              <a:latin typeface="Calibri" pitchFamily="2"/>
              <a:sym typeface="Calibri" pitchFamily="2"/>
            </a:endParaRPr>
          </a:p>
          <a:p>
            <a:pPr marL="342900" indent="-342900">
              <a:spcBef>
                <a:spcPct val="20000"/>
              </a:spcBef>
            </a:pPr>
            <a:r>
              <a:rPr lang="zh-CN" altLang="en-US" sz="24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Calibri" pitchFamily="2"/>
              </a:rPr>
              <a:t>注意五个点：</a:t>
            </a:r>
            <a:r>
              <a:rPr lang="zh-CN" altLang="en-US" sz="2000" dirty="0" smtClean="0">
                <a:solidFill>
                  <a:srgbClr val="000000"/>
                </a:solidFill>
                <a:latin typeface="方正楷体_GBK" pitchFamily="65" charset="-122"/>
                <a:ea typeface="方正楷体_GBK" pitchFamily="65" charset="-122"/>
                <a:sym typeface="楷体" pitchFamily="49" charset="-122"/>
              </a:rPr>
              <a:t>（2017年安办29号，市安办97号）</a:t>
            </a:r>
            <a:endParaRPr lang="zh-CN" altLang="en-US" sz="2000" dirty="0" smtClean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sym typeface="楷体" pitchFamily="49" charset="-122"/>
            </a:endParaRP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Calibri" pitchFamily="2"/>
              </a:rPr>
              <a:t>       一是责任制与规章制度和操作规程不是一回事但联系紧密</a:t>
            </a:r>
            <a:endParaRPr lang="zh-CN" altLang="en-US" sz="2000" dirty="0" smtClean="0">
              <a:solidFill>
                <a:srgbClr val="000000"/>
              </a:solidFill>
              <a:latin typeface="方正黑体_GBK" pitchFamily="65" charset="-122"/>
              <a:ea typeface="方正黑体_GBK" pitchFamily="65" charset="-122"/>
              <a:sym typeface="楷体" pitchFamily="49" charset="-122"/>
            </a:endParaRP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zh-CN" altLang="en-US" sz="2000" b="1" dirty="0" smtClean="0">
                <a:solidFill>
                  <a:srgbClr val="000000"/>
                </a:solidFill>
                <a:latin typeface="Calibri" pitchFamily="2"/>
                <a:sym typeface="Calibri" pitchFamily="2"/>
              </a:rPr>
              <a:t>        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Calibri" pitchFamily="2"/>
              </a:rPr>
              <a:t>二是必须是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/>
              </a:rPr>
              <a:t>“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Calibri" pitchFamily="2"/>
              </a:rPr>
              <a:t>全员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/>
              </a:rPr>
              <a:t>”</a:t>
            </a:r>
            <a:r>
              <a:rPr lang="zh-CN" altLang="en-US" sz="2000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Arial"/>
              </a:rPr>
              <a:t>（</a:t>
            </a:r>
            <a:r>
              <a:rPr lang="zh-CN" altLang="en-US" sz="2000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仿宋" pitchFamily="49" charset="-122"/>
              </a:rPr>
              <a:t> </a:t>
            </a:r>
            <a:r>
              <a:rPr lang="zh-CN" altLang="en-US" sz="2000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工</a:t>
            </a:r>
            <a:r>
              <a:rPr lang="zh-CN" altLang="en-US" sz="2000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地气瓶的入口管理与日常管理）</a:t>
            </a:r>
            <a:endParaRPr lang="zh-CN" altLang="en-US" sz="2000" dirty="0" smtClean="0">
              <a:latin typeface="方正楷体_GBK" pitchFamily="65" charset="-122"/>
              <a:ea typeface="方正楷体_GBK" pitchFamily="65" charset="-122"/>
              <a:sym typeface="+mn-ea"/>
            </a:endParaRP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  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仿宋" pitchFamily="49" charset="-122"/>
              </a:rPr>
              <a:t>     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Calibri" pitchFamily="2"/>
              </a:rPr>
              <a:t>三是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/>
              </a:rPr>
              <a:t>“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Calibri" pitchFamily="2"/>
              </a:rPr>
              <a:t>3+1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/>
              </a:rPr>
              <a:t>”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Calibri" pitchFamily="2"/>
              </a:rPr>
              <a:t>要素必须完整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Arial"/>
              </a:rPr>
              <a:t>——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Calibri" pitchFamily="2"/>
              </a:rPr>
              <a:t>这是核心。</a:t>
            </a:r>
            <a:r>
              <a:rPr lang="zh-CN" altLang="en-US" sz="2000" dirty="0" smtClean="0">
                <a:solidFill>
                  <a:srgbClr val="FF3300"/>
                </a:solidFill>
                <a:latin typeface="黑体" pitchFamily="1" charset="-122"/>
                <a:ea typeface="黑体" pitchFamily="1" charset="-122"/>
                <a:sym typeface="黑体" pitchFamily="1" charset="-122"/>
              </a:rPr>
              <a:t>建立清单，形成手册</a:t>
            </a:r>
            <a:endParaRPr lang="zh-CN" altLang="en-US" sz="2000" b="1" dirty="0" smtClean="0">
              <a:solidFill>
                <a:srgbClr val="000000"/>
              </a:solidFill>
              <a:latin typeface="Calibri" pitchFamily="2"/>
              <a:ea typeface="黑体" pitchFamily="1" charset="-122"/>
              <a:sym typeface="Calibri" pitchFamily="2"/>
            </a:endParaRP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  <a:sym typeface="仿宋" pitchFamily="49" charset="-122"/>
              </a:rPr>
              <a:t>　　　　“3”要素：岗位人员、责任内容范围、考核标准。</a:t>
            </a:r>
            <a:endParaRPr lang="zh-CN" altLang="en-US" sz="2000" dirty="0" smtClean="0">
              <a:solidFill>
                <a:srgbClr val="000000"/>
              </a:solidFill>
              <a:latin typeface="仿宋" pitchFamily="49" charset="-122"/>
              <a:ea typeface="仿宋" pitchFamily="49" charset="-122"/>
              <a:sym typeface="仿宋" pitchFamily="49" charset="-122"/>
            </a:endParaRP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仿宋" pitchFamily="49" charset="-122"/>
                <a:ea typeface="仿宋" pitchFamily="49" charset="-122"/>
                <a:sym typeface="仿宋" pitchFamily="49" charset="-122"/>
              </a:rPr>
              <a:t>　　　　“1”机制，保障落实。（安法19条）</a:t>
            </a:r>
            <a:r>
              <a:rPr lang="zh-CN" altLang="en-US" sz="2000" dirty="0" smtClean="0">
                <a:solidFill>
                  <a:srgbClr val="FF3300"/>
                </a:solidFill>
                <a:latin typeface="黑体" pitchFamily="1" charset="-122"/>
                <a:ea typeface="黑体" pitchFamily="1" charset="-122"/>
                <a:sym typeface="黑体" pitchFamily="1" charset="-122"/>
              </a:rPr>
              <a:t> </a:t>
            </a:r>
            <a:endParaRPr lang="zh-CN" altLang="en-US" sz="2000" dirty="0" smtClean="0">
              <a:solidFill>
                <a:srgbClr val="FF3300"/>
              </a:solidFill>
              <a:latin typeface="黑体" pitchFamily="1" charset="-122"/>
              <a:ea typeface="黑体" pitchFamily="1" charset="-122"/>
              <a:sym typeface="黑体" pitchFamily="1" charset="-122"/>
            </a:endParaRP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仿宋" pitchFamily="49" charset="-122"/>
              </a:rPr>
              <a:t>　  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Calibri" pitchFamily="2"/>
              </a:rPr>
              <a:t>四是措施上，必公示（岗位）、必培训（知与会）、有机制保落地</a:t>
            </a:r>
            <a:endParaRPr lang="zh-CN" altLang="en-US" sz="2000" b="1" dirty="0" smtClean="0">
              <a:solidFill>
                <a:srgbClr val="000000"/>
              </a:solidFill>
              <a:latin typeface="Calibri" pitchFamily="2"/>
              <a:ea typeface="黑体" pitchFamily="1" charset="-122"/>
              <a:sym typeface="Calibri" pitchFamily="2"/>
            </a:endParaRP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zh-CN" altLang="en-US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Calibri" pitchFamily="2"/>
              </a:rPr>
              <a:t>   让</a:t>
            </a:r>
            <a:r>
              <a:rPr lang="zh-CN" altLang="en-US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Calibri" pitchFamily="2"/>
              </a:rPr>
              <a:t>职工能懂能记能操作，解决知不知职责、懂不懂规程、会不会操作问题</a:t>
            </a:r>
            <a:endParaRPr lang="zh-CN" altLang="en-US" dirty="0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ea"/>
              <a:sym typeface="Calibri" pitchFamily="2"/>
            </a:endParaRPr>
          </a:p>
          <a:p>
            <a:pPr marL="342900" indent="-342900">
              <a:lnSpc>
                <a:spcPts val="2200"/>
              </a:lnSpc>
              <a:spcBef>
                <a:spcPct val="20000"/>
              </a:spcBef>
            </a:pPr>
            <a:r>
              <a:rPr lang="zh-CN" altLang="en-US" sz="2000" dirty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</a:rPr>
              <a:t>      </a:t>
            </a:r>
            <a:r>
              <a:rPr lang="zh-CN" altLang="en-US" sz="2000" dirty="0" smtClean="0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五是落实。没有落实，一切为空。</a:t>
            </a:r>
            <a:endParaRPr lang="zh-CN" altLang="en-US" sz="2000" dirty="0" smtClean="0">
              <a:solidFill>
                <a:srgbClr val="000000"/>
              </a:solidFill>
              <a:latin typeface="方正黑体_GBK" pitchFamily="65" charset="-122"/>
              <a:ea typeface="方正黑体_GBK" pitchFamily="65" charset="-122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15305" y="4479290"/>
            <a:ext cx="4114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方正楷体_GBK" pitchFamily="65" charset="-122"/>
                <a:ea typeface="方正楷体_GBK" pitchFamily="65" charset="-122"/>
                <a:hlinkClick r:id="rId1" action="ppaction://hlinksldjump"/>
              </a:rPr>
              <a:t>〈</a:t>
            </a:r>
            <a:endParaRPr lang="zh-CN" altLang="en-US">
              <a:latin typeface="方正楷体_GBK" pitchFamily="65" charset="-122"/>
              <a:ea typeface="方正楷体_GBK" pitchFamily="65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文本占位符 20481"/>
          <p:cNvSpPr>
            <a:spLocks noGrp="1"/>
          </p:cNvSpPr>
          <p:nvPr>
            <p:ph/>
          </p:nvPr>
        </p:nvSpPr>
        <p:spPr>
          <a:xfrm>
            <a:off x="374650" y="894715"/>
            <a:ext cx="8469313" cy="376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zh-CN" altLang="en-US" sz="2000" dirty="0">
                <a:solidFill>
                  <a:srgbClr val="FF0000"/>
                </a:solidFill>
                <a:ea typeface="黑体" pitchFamily="1" charset="-122"/>
              </a:rPr>
              <a:t>落地三要点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</a:rPr>
              <a:t>（“六问六清”自查法）</a:t>
            </a:r>
            <a:endParaRPr lang="zh-CN" altLang="en-US" sz="2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000" dirty="0"/>
              <a:t>    </a:t>
            </a:r>
            <a:r>
              <a:rPr lang="zh-CN" altLang="en-US" sz="2000" dirty="0">
                <a:latin typeface="黑体" pitchFamily="1" charset="-122"/>
                <a:ea typeface="黑体" pitchFamily="1" charset="-122"/>
              </a:rPr>
              <a:t>（1）建体系</a:t>
            </a:r>
            <a:r>
              <a:rPr lang="zh-CN" altLang="en-US" sz="2000" dirty="0">
                <a:latin typeface="Arial" pitchFamily="34" charset="0"/>
                <a:ea typeface="仿宋" pitchFamily="49" charset="-122"/>
              </a:rPr>
              <a:t>——</a:t>
            </a:r>
            <a:r>
              <a:rPr lang="zh-CN" altLang="en-US" sz="2000" dirty="0">
                <a:ea typeface="仿宋" pitchFamily="49" charset="-122"/>
              </a:rPr>
              <a:t>不是配个总工了事</a:t>
            </a:r>
            <a:endParaRPr lang="zh-CN" altLang="en-US" sz="2000" dirty="0">
              <a:ea typeface="仿宋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000" dirty="0"/>
              <a:t>    （</a:t>
            </a:r>
            <a:r>
              <a:rPr lang="zh-CN" altLang="en-US" sz="2000" dirty="0">
                <a:latin typeface="黑体" pitchFamily="1" charset="-122"/>
                <a:ea typeface="黑体" pitchFamily="1" charset="-122"/>
              </a:rPr>
              <a:t>2）明职责</a:t>
            </a:r>
            <a:r>
              <a:rPr lang="zh-CN" altLang="en-US" sz="2000" dirty="0">
                <a:latin typeface="Arial" pitchFamily="34" charset="0"/>
                <a:ea typeface="仿宋" pitchFamily="49" charset="-122"/>
              </a:rPr>
              <a:t>——</a:t>
            </a:r>
            <a:r>
              <a:rPr lang="zh-CN" altLang="en-US" sz="2000" dirty="0">
                <a:ea typeface="仿宋" pitchFamily="49" charset="-122"/>
              </a:rPr>
              <a:t>包括各个技术管理层级职责</a:t>
            </a:r>
            <a:endParaRPr lang="zh-CN" altLang="en-US" sz="2000" dirty="0">
              <a:ea typeface="仿宋" pitchFamily="49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zh-CN" altLang="en-US" sz="2000" dirty="0"/>
              <a:t>    </a:t>
            </a:r>
            <a:r>
              <a:rPr lang="zh-CN" altLang="en-US" sz="2000" dirty="0">
                <a:latin typeface="黑体" pitchFamily="1" charset="-122"/>
                <a:ea typeface="黑体" pitchFamily="1" charset="-122"/>
              </a:rPr>
              <a:t>（3）赋权利</a:t>
            </a:r>
            <a:r>
              <a:rPr lang="zh-CN" altLang="en-US" sz="2000" dirty="0">
                <a:latin typeface="Arial" pitchFamily="34" charset="0"/>
                <a:ea typeface="仿宋" pitchFamily="49" charset="-122"/>
              </a:rPr>
              <a:t>——</a:t>
            </a:r>
            <a:r>
              <a:rPr lang="zh-CN" altLang="en-US" sz="2000" dirty="0">
                <a:ea typeface="仿宋" pitchFamily="49" charset="-122"/>
              </a:rPr>
              <a:t>指主要技术负责人的技术决策权指挥权</a:t>
            </a:r>
            <a:endParaRPr lang="zh-CN" altLang="en-US" sz="2000" dirty="0">
              <a:ea typeface="仿宋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     </a:t>
            </a:r>
            <a:endParaRPr lang="zh-CN" altLang="en-US" sz="2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  <a:sym typeface="+mn-ea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      找了中介做个风险评价，有了报告就行了吗？</a:t>
            </a:r>
            <a:endParaRPr lang="zh-CN" altLang="en-US" sz="2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一是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企业哪些方面需要编制规程、方案或措施？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应有清单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。</a:t>
            </a:r>
            <a:endParaRPr lang="zh-CN" altLang="en-US" sz="2000" dirty="0">
              <a:latin typeface="方正楷体_GBK" pitchFamily="65" charset="-122"/>
              <a:ea typeface="方正楷体_GBK" pitchFamily="65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二是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这些规程、方案或措施由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谁负责编制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？明确、落实。</a:t>
            </a:r>
            <a:endParaRPr lang="zh-CN" altLang="en-US" sz="2000" dirty="0">
              <a:latin typeface="方正楷体_GBK" pitchFamily="65" charset="-122"/>
              <a:ea typeface="方正楷体_GBK" pitchFamily="65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三是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这些规程、方案或措施由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谁负责论证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？明确、落实。</a:t>
            </a:r>
            <a:endParaRPr lang="zh-CN" altLang="en-US" sz="2000" dirty="0">
              <a:latin typeface="方正楷体_GBK" pitchFamily="65" charset="-122"/>
              <a:ea typeface="方正楷体_GBK" pitchFamily="65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四是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这些规程、方案或措施由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谁来决定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？明确、落实。</a:t>
            </a:r>
            <a:endParaRPr lang="zh-CN" altLang="en-US" sz="2000" dirty="0">
              <a:latin typeface="方正楷体_GBK" pitchFamily="65" charset="-122"/>
              <a:ea typeface="方正楷体_GBK" pitchFamily="65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五是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这些规程、方案或措施由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谁来负责执行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？明确、落实。</a:t>
            </a:r>
            <a:endParaRPr lang="zh-CN" altLang="en-US" sz="2000" dirty="0">
              <a:latin typeface="方正楷体_GBK" pitchFamily="65" charset="-122"/>
              <a:ea typeface="方正楷体_GBK" pitchFamily="65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六是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这些规程、方案或措施需要</a:t>
            </a: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调整应该经过哪些程序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？明确、  落实。</a:t>
            </a:r>
            <a:endParaRPr lang="zh-CN" altLang="en-US" sz="2000" dirty="0">
              <a:latin typeface="方正楷体_GBK" pitchFamily="65" charset="-122"/>
              <a:ea typeface="方正楷体_GBK" pitchFamily="65" charset="-122"/>
            </a:endParaRPr>
          </a:p>
          <a:p>
            <a:pPr eaLnBrk="1" hangingPunct="1">
              <a:lnSpc>
                <a:spcPct val="80000"/>
              </a:lnSpc>
            </a:pPr>
            <a:endParaRPr lang="zh-CN" altLang="en-US" sz="2000" dirty="0">
              <a:latin typeface="方正楷体_GBK" pitchFamily="65" charset="-122"/>
              <a:ea typeface="方正楷体_GBK" pitchFamily="65" charset="-122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-14605" y="231140"/>
            <a:ext cx="917321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p>
            <a:pPr>
              <a:spcBef>
                <a:spcPts val="50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  总工程师制度</a:t>
            </a:r>
            <a:endParaRPr lang="zh-CN" altLang="en-US" sz="24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 advTm="0">
    <p:cover dir="l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5361"/>
          <p:cNvSpPr txBox="1">
            <a:spLocks noChangeArrowheads="1"/>
          </p:cNvSpPr>
          <p:nvPr/>
        </p:nvSpPr>
        <p:spPr bwMode="auto">
          <a:xfrm>
            <a:off x="574675" y="1691640"/>
            <a:ext cx="8189595" cy="12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zh-CN" altLang="en-US" sz="3600" b="1" dirty="0" smtClean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</a:rPr>
              <a:t>四、</a:t>
            </a:r>
            <a:r>
              <a:rPr lang="zh-CN" altLang="en-US" sz="3600" b="1" dirty="0" smtClean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关于三年专项整治三张表格的填报</a:t>
            </a:r>
            <a:endParaRPr lang="zh-CN" altLang="en-US" sz="3600" b="1" dirty="0" smtClean="0">
              <a:solidFill>
                <a:srgbClr val="C00000"/>
              </a:solidFill>
              <a:latin typeface="方正黑体_GBK" pitchFamily="65" charset="-122"/>
              <a:ea typeface="方正黑体_GBK" pitchFamily="65" charset="-122"/>
              <a:cs typeface="+mn-ea"/>
            </a:endParaRP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文本框 67584"/>
          <p:cNvSpPr txBox="1"/>
          <p:nvPr/>
        </p:nvSpPr>
        <p:spPr>
          <a:xfrm>
            <a:off x="361950" y="339502"/>
            <a:ext cx="8420100" cy="3852863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/>
          <a:lstStyle/>
          <a:p>
            <a:pPr marL="342900" indent="-339725" defTabSz="914400">
              <a:lnSpc>
                <a:spcPct val="80000"/>
              </a:lnSpc>
              <a:spcBef>
                <a:spcPts val="625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endParaRPr lang="zh-CN" altLang="en-US" sz="1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16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400" noProof="1" dirty="0">
                <a:latin typeface="方正黑体_GBK" pitchFamily="65" charset="-122"/>
                <a:ea typeface="方正黑体_GBK" pitchFamily="65" charset="-122"/>
                <a:cs typeface="+mn-cs"/>
              </a:rPr>
              <a:t>三个问题：</a:t>
            </a:r>
            <a:endParaRPr lang="zh-CN" altLang="en-US" sz="800" noProof="1">
              <a:solidFill>
                <a:srgbClr val="00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noProof="1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    </a:t>
            </a:r>
            <a:endParaRPr lang="zh-CN" altLang="en-US" sz="2000" noProof="1">
              <a:solidFill>
                <a:srgbClr val="000000"/>
              </a:solidFill>
              <a:latin typeface="方正黑体_GBK" pitchFamily="65" charset="-122"/>
              <a:ea typeface="方正黑体_GBK" pitchFamily="65" charset="-122"/>
              <a:cs typeface="+mn-cs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zh-CN" altLang="en-US" sz="2000" noProof="1">
                <a:solidFill>
                  <a:srgbClr val="000000"/>
                </a:solidFill>
                <a:latin typeface="方正黑体_GBK" pitchFamily="65" charset="-122"/>
                <a:ea typeface="方正黑体_GBK" pitchFamily="65" charset="-122"/>
                <a:cs typeface="+mn-cs"/>
              </a:rPr>
              <a:t>    </a:t>
            </a:r>
            <a:r>
              <a:rPr lang="zh-CN" altLang="en-US" sz="20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 信息填报是督促推动工作的一种方式，也是督查巡查的基础依据。国家层面</a:t>
            </a:r>
            <a:r>
              <a:rPr lang="en-US" altLang="zh-CN" sz="20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8</a:t>
            </a:r>
            <a:r>
              <a:rPr lang="zh-CN" altLang="en-US" sz="20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月份制定了</a:t>
            </a:r>
            <a:r>
              <a:rPr lang="en-US" altLang="zh-CN" sz="20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“</a:t>
            </a:r>
            <a:r>
              <a:rPr lang="zh-CN" altLang="en-US" sz="20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一情况两清单</a:t>
            </a:r>
            <a:r>
              <a:rPr lang="en-US" altLang="zh-CN" sz="20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”</a:t>
            </a:r>
            <a:r>
              <a:rPr lang="zh-CN" altLang="en-US" sz="20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（三年行动工作进展情况、制度措施清单、问题隐患清单），市级专题专项牵头部门已连续报送</a:t>
            </a:r>
            <a:r>
              <a:rPr lang="en-US" altLang="zh-CN" sz="20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3</a:t>
            </a:r>
            <a:r>
              <a:rPr lang="zh-CN" altLang="en-US" sz="2000" noProof="1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个月，现在按照新要求谈三个方面。</a:t>
            </a:r>
            <a:endParaRPr lang="zh-CN" altLang="en-US" sz="2000" noProof="1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sz="2000" noProof="1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     1. </a:t>
            </a:r>
            <a:r>
              <a:rPr lang="zh-CN" altLang="en-US" sz="2000" noProof="1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国家反馈问题及信息化系统建设。</a:t>
            </a:r>
            <a:endParaRPr lang="zh-CN" altLang="en-US" sz="2000" noProof="1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altLang="zh-CN" sz="2000" noProof="1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     2. </a:t>
            </a:r>
            <a:r>
              <a:rPr lang="zh-CN" altLang="en-US" sz="2000" noProof="1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重庆市报送机制及园区要求调整。</a:t>
            </a:r>
            <a:endParaRPr lang="zh-CN" altLang="en-US" sz="2000" noProof="1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  <a:p>
            <a:pPr defTabSz="914400">
              <a:lnSpc>
                <a:spcPts val="2760"/>
              </a:lnSpc>
              <a:spcBef>
                <a:spcPts val="0"/>
              </a:spcBef>
              <a:tabLst>
                <a:tab pos="913130" algn="l"/>
                <a:tab pos="1827530" algn="l"/>
                <a:tab pos="2741930" algn="l"/>
                <a:tab pos="3656330" algn="l"/>
                <a:tab pos="4570730" algn="l"/>
                <a:tab pos="5485130" algn="l"/>
                <a:tab pos="6399530" algn="l"/>
                <a:tab pos="7313930" algn="l"/>
                <a:tab pos="8228330" algn="l"/>
                <a:tab pos="9142730" algn="l"/>
                <a:tab pos="10057130" algn="l"/>
              </a:tabLst>
            </a:pPr>
            <a:r>
              <a:rPr lang="en-US" altLang="zh-CN" sz="2000" noProof="1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        3. </a:t>
            </a:r>
            <a:r>
              <a:rPr lang="zh-CN" altLang="en-US" sz="2000" noProof="1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cs"/>
              </a:rPr>
              <a:t>填报要求。</a:t>
            </a:r>
            <a:endParaRPr lang="zh-CN" altLang="en-US" sz="2000" noProof="1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文本占位符 20481"/>
          <p:cNvSpPr>
            <a:spLocks noGrp="1"/>
          </p:cNvSpPr>
          <p:nvPr>
            <p:ph/>
          </p:nvPr>
        </p:nvSpPr>
        <p:spPr>
          <a:xfrm>
            <a:off x="374650" y="894715"/>
            <a:ext cx="8469313" cy="376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国务院安委办反馈重庆市</a:t>
            </a:r>
            <a:r>
              <a:rPr lang="en-US" altLang="zh-CN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“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一情况两清单</a:t>
            </a:r>
            <a:r>
              <a:rPr lang="en-US" altLang="zh-CN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”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报送问题</a:t>
            </a:r>
            <a:endParaRPr lang="zh-CN" altLang="en-US" sz="2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/>
              <a:t>    </a:t>
            </a:r>
            <a:r>
              <a:rPr lang="zh-CN" altLang="en-US" sz="2000" dirty="0">
                <a:latin typeface="方正黑体_GBK" pitchFamily="65" charset="-122"/>
                <a:ea typeface="方正黑体_GBK" pitchFamily="65" charset="-122"/>
              </a:rPr>
              <a:t>（1）不平衡——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问题隐患清单中各行业领域问题隐患内容和数量不平衡，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                                   部分行业领域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“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零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”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报送；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/>
              <a:t>     </a:t>
            </a:r>
            <a:r>
              <a:rPr lang="zh-CN" altLang="en-US" sz="2000" dirty="0">
                <a:latin typeface="方正黑体_GBK" pitchFamily="65" charset="-122"/>
                <a:ea typeface="方正黑体_GBK" pitchFamily="65" charset="-122"/>
              </a:rPr>
              <a:t>（2）不充分——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制度措施清单中体制机制层面的制度措施不多，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                                   部分专题专项用工作通知代替，有的甚至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“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零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”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报送；</a:t>
            </a:r>
            <a:endParaRPr lang="zh-CN" altLang="en-US" sz="2000" dirty="0">
              <a:ea typeface="仿宋" pitchFamily="49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/>
              <a:t>     </a:t>
            </a:r>
            <a:r>
              <a:rPr lang="zh-CN" altLang="en-US" sz="2000" dirty="0">
                <a:latin typeface="方正黑体_GBK" pitchFamily="65" charset="-122"/>
                <a:ea typeface="方正黑体_GBK" pitchFamily="65" charset="-122"/>
              </a:rPr>
              <a:t>（3）不协调——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“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一情况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”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的数据和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“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两清单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”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的内容不对应，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                                    各行业领域排查力度和问题比例不协调。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        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为解决信息报送不及时、不对称等问题，国务院安委办正在建设“一情况两清单”报送系统，从乡镇（街道、园区）逐级报送至应急部。</a:t>
            </a:r>
            <a:endParaRPr lang="zh-CN" altLang="en-US" sz="2000" dirty="0">
              <a:latin typeface="方正楷体_GBK" pitchFamily="65" charset="-122"/>
              <a:ea typeface="方正楷体_GBK" pitchFamily="65" charset="-122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-14605" y="220980"/>
            <a:ext cx="917321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p>
            <a:pPr>
              <a:spcBef>
                <a:spcPts val="50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  （一）国家反馈问题及信息化系统建设</a:t>
            </a:r>
            <a:endParaRPr lang="zh-CN" altLang="en-US" sz="24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 advTm="0">
    <p:cover dir="l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文本占位符 20481"/>
          <p:cNvSpPr>
            <a:spLocks noGrp="1"/>
          </p:cNvSpPr>
          <p:nvPr>
            <p:ph/>
          </p:nvPr>
        </p:nvSpPr>
        <p:spPr>
          <a:xfrm>
            <a:off x="157480" y="894715"/>
            <a:ext cx="8893810" cy="413829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市安办统筹汇总，市级专题专项牵头部门和各区县安办统一报送</a:t>
            </a:r>
            <a:endParaRPr lang="zh-CN" altLang="en-US" sz="2000" dirty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eaLnBrk="1" hangingPunct="1">
              <a:lnSpc>
                <a:spcPct val="80000"/>
              </a:lnSpc>
            </a:pP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市级部门层面</a:t>
            </a:r>
            <a:endParaRPr lang="zh-CN" altLang="en-US" sz="2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/>
              <a:t>               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各专题专项牵头部门继续按照以往机制定期向市安办报送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“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一情况两清单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”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，其他部门有重大进展、关键举措和突出问题要及时向市安办报送。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区县层面</a:t>
            </a:r>
            <a:endParaRPr lang="zh-CN" altLang="en-US" sz="2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marL="0" indent="0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方正楷体_GBK" pitchFamily="65" charset="-122"/>
                <a:ea typeface="方正楷体_GBK" pitchFamily="65" charset="-122"/>
              </a:rPr>
              <a:t>      做到两件事：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1. 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坚持原统计表填报要求及工作机制不变；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marL="0" indent="0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                               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2. 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按照工作通知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</a:rPr>
              <a:t>165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号统计三年行动各专题专项检查执法、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marL="0" indent="0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                                   督查巡查、警示约谈等数据。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园区（平台）层面</a:t>
            </a:r>
            <a:r>
              <a:rPr lang="zh-CN" altLang="en-US" sz="2000" baseline="-250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</a:rPr>
              <a:t>【国家级、市级、区县级园区（平台）将开设报送端口】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marL="0" indent="0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      </a:t>
            </a:r>
            <a:r>
              <a:rPr lang="zh-CN" altLang="en-US" sz="2000" dirty="0">
                <a:latin typeface="方正楷体_GBK" pitchFamily="65" charset="-122"/>
                <a:ea typeface="方正楷体_GBK" pitchFamily="65" charset="-122"/>
                <a:sym typeface="+mn-ea"/>
              </a:rPr>
              <a:t>坚持两步走：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  <a:sym typeface="+mn-ea"/>
              </a:rPr>
              <a:t>1. 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  <a:sym typeface="+mn-ea"/>
              </a:rPr>
              <a:t>现阶段认真按照工作通知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  <a:sym typeface="+mn-ea"/>
              </a:rPr>
              <a:t>165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  <a:sym typeface="+mn-ea"/>
              </a:rPr>
              <a:t>号要求填报数据；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marL="0" indent="0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方正仿宋_GBK" pitchFamily="65" charset="-122"/>
                <a:ea typeface="方正仿宋_GBK" pitchFamily="65" charset="-122"/>
                <a:sym typeface="+mn-ea"/>
              </a:rPr>
              <a:t>                               </a:t>
            </a:r>
            <a:r>
              <a:rPr lang="en-US" altLang="zh-CN" sz="2000" dirty="0">
                <a:latin typeface="方正仿宋_GBK" pitchFamily="65" charset="-122"/>
                <a:ea typeface="方正仿宋_GBK" pitchFamily="65" charset="-122"/>
                <a:sym typeface="+mn-ea"/>
              </a:rPr>
              <a:t>2. 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  <a:sym typeface="+mn-ea"/>
              </a:rPr>
              <a:t>待国家信息化系统启用后，按照国家要求填报各项信息。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-14605" y="221615"/>
            <a:ext cx="917321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p>
            <a:pPr>
              <a:spcBef>
                <a:spcPts val="50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  （二）重庆市填报机制及园区要求调整</a:t>
            </a:r>
            <a:endParaRPr lang="zh-CN" altLang="en-US" sz="24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 advTm="0">
    <p:cover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5361"/>
          <p:cNvSpPr txBox="1">
            <a:spLocks noChangeArrowheads="1"/>
          </p:cNvSpPr>
          <p:nvPr/>
        </p:nvSpPr>
        <p:spPr bwMode="auto">
          <a:xfrm>
            <a:off x="574675" y="1691640"/>
            <a:ext cx="8189595" cy="12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zh-CN" altLang="en-US" sz="3600" b="1" dirty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</a:rPr>
              <a:t>一</a:t>
            </a:r>
            <a:r>
              <a:rPr lang="zh-CN" altLang="en-US" sz="3600" b="1" dirty="0" smtClean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</a:rPr>
              <a:t>、</a:t>
            </a:r>
            <a:r>
              <a:rPr lang="zh-CN" altLang="en-US" sz="3600" b="1" dirty="0" smtClean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全国全市三年专项整治的大体状态</a:t>
            </a:r>
            <a:endParaRPr lang="zh-CN" altLang="en-US" sz="3600" b="1" dirty="0">
              <a:solidFill>
                <a:srgbClr val="C00000"/>
              </a:solidFill>
              <a:latin typeface="方正黑体_GBK" pitchFamily="65" charset="-122"/>
              <a:ea typeface="方正黑体_GBK" pitchFamily="65" charset="-122"/>
              <a:cs typeface="+mn-ea"/>
            </a:endParaRP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文本占位符 20481"/>
          <p:cNvSpPr>
            <a:spLocks noGrp="1"/>
          </p:cNvSpPr>
          <p:nvPr>
            <p:ph/>
          </p:nvPr>
        </p:nvSpPr>
        <p:spPr>
          <a:xfrm>
            <a:off x="374650" y="894715"/>
            <a:ext cx="8469313" cy="3763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marL="0" indent="0"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endParaRPr lang="zh-CN" altLang="en-US" sz="2000" dirty="0">
              <a:solidFill>
                <a:srgbClr val="FF0000"/>
              </a:solidFill>
              <a:latin typeface="方正黑体_GBK" pitchFamily="65" charset="-122"/>
              <a:ea typeface="方正黑体_GBK" pitchFamily="65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</a:pP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</a:rPr>
              <a:t>三个专题相关数据不得与各行业领域数据重复统计，不求多，但求准确。</a:t>
            </a:r>
            <a:endParaRPr lang="zh-CN" altLang="en-US" sz="2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/>
              <a:t>     </a:t>
            </a:r>
            <a:r>
              <a:rPr lang="zh-CN" altLang="en-US" sz="2000" dirty="0">
                <a:latin typeface="方正黑体_GBK" pitchFamily="65" charset="-122"/>
                <a:ea typeface="方正黑体_GBK" pitchFamily="65" charset="-122"/>
              </a:rPr>
              <a:t>（1）学习重要论述专题——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以本专题开展督导检查数据为主；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/>
              <a:t>     </a:t>
            </a:r>
            <a:r>
              <a:rPr lang="zh-CN" altLang="en-US" sz="2000" dirty="0">
                <a:latin typeface="方正黑体_GBK" pitchFamily="65" charset="-122"/>
                <a:ea typeface="方正黑体_GBK" pitchFamily="65" charset="-122"/>
              </a:rPr>
              <a:t>（2）落实企业主体责任——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以本专题调研、督办、督查巡查数据为主；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algn="just" eaLnBrk="1" latinLnBrk="0" hangingPunct="1">
              <a:lnSpc>
                <a:spcPts val="3000"/>
              </a:lnSpc>
              <a:spcBef>
                <a:spcPts val="0"/>
              </a:spcBef>
              <a:buNone/>
            </a:pPr>
            <a:r>
              <a:rPr lang="zh-CN" altLang="en-US" sz="2000" dirty="0"/>
              <a:t>     </a:t>
            </a:r>
            <a:r>
              <a:rPr lang="zh-CN" altLang="en-US" sz="2000" dirty="0">
                <a:latin typeface="方正黑体_GBK" pitchFamily="65" charset="-122"/>
                <a:ea typeface="方正黑体_GBK" pitchFamily="65" charset="-122"/>
              </a:rPr>
              <a:t>（3）工业园区等功能区——</a:t>
            </a:r>
            <a:r>
              <a:rPr lang="zh-CN" altLang="en-US" sz="2000" dirty="0">
                <a:latin typeface="方正仿宋_GBK" pitchFamily="65" charset="-122"/>
                <a:ea typeface="方正仿宋_GBK" pitchFamily="65" charset="-122"/>
              </a:rPr>
              <a:t>以园区（平台）自身检查排查数据为主；</a:t>
            </a:r>
            <a:endParaRPr lang="zh-CN" altLang="en-US" sz="2000" dirty="0">
              <a:latin typeface="方正仿宋_GBK" pitchFamily="65" charset="-122"/>
              <a:ea typeface="方正仿宋_GBK" pitchFamily="65" charset="-122"/>
            </a:endParaRPr>
          </a:p>
          <a:p>
            <a:pPr eaLnBrk="1" latinLnBrk="0" hangingPunct="1">
              <a:lnSpc>
                <a:spcPts val="3000"/>
              </a:lnSpc>
              <a:buNone/>
            </a:pPr>
            <a:r>
              <a:rPr lang="zh-CN" altLang="en-US" sz="2000" dirty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     </a:t>
            </a:r>
            <a:r>
              <a:rPr lang="zh-CN" altLang="en-US" sz="20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（</a:t>
            </a:r>
            <a:r>
              <a:rPr lang="en-US" altLang="zh-CN" sz="20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4</a:t>
            </a:r>
            <a:r>
              <a:rPr lang="zh-CN" altLang="en-US" sz="2000" dirty="0">
                <a:solidFill>
                  <a:schemeClr val="tx1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）督导检查</a:t>
            </a:r>
            <a:r>
              <a:rPr lang="en-US" altLang="zh-CN" sz="2000" dirty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sym typeface="+mn-ea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latin typeface="方正仿宋_GBK" pitchFamily="65" charset="-122"/>
                <a:ea typeface="方正仿宋_GBK" pitchFamily="65" charset="-122"/>
                <a:sym typeface="+mn-ea"/>
              </a:rPr>
              <a:t>以各区县安委会（办公室）开展督查巡查数据为主。</a:t>
            </a:r>
            <a:endParaRPr lang="zh-CN" altLang="en-US" sz="2000" dirty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sym typeface="+mn-ea"/>
            </a:endParaRPr>
          </a:p>
          <a:p>
            <a:pPr eaLnBrk="1" latinLnBrk="0" hangingPunct="1">
              <a:lnSpc>
                <a:spcPts val="3000"/>
              </a:lnSpc>
              <a:buNone/>
            </a:pPr>
            <a:endParaRPr lang="zh-CN" altLang="en-US" sz="2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  <a:sym typeface="+mn-ea"/>
            </a:endParaRPr>
          </a:p>
          <a:p>
            <a:pPr eaLnBrk="1" latinLnBrk="0" hangingPunct="1">
              <a:lnSpc>
                <a:spcPts val="3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严格遵守每月</a:t>
            </a:r>
            <a:r>
              <a:rPr lang="en-US" altLang="zh-CN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3</a:t>
            </a:r>
            <a:r>
              <a:rPr lang="zh-CN" altLang="en-US" sz="2000" dirty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sym typeface="+mn-ea"/>
              </a:rPr>
              <a:t>号报送时限要求，迟报漏报将纳入年度考核。</a:t>
            </a:r>
            <a:endParaRPr lang="zh-CN" altLang="en-US" sz="2000" dirty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</a:endParaRPr>
          </a:p>
          <a:p>
            <a:pPr eaLnBrk="1" latinLnBrk="0" hangingPunct="1">
              <a:lnSpc>
                <a:spcPts val="3000"/>
              </a:lnSpc>
              <a:buNone/>
            </a:pPr>
            <a:endParaRPr lang="zh-CN" altLang="en-US" sz="2000" dirty="0">
              <a:latin typeface="方正楷体_GBK" pitchFamily="65" charset="-122"/>
              <a:ea typeface="方正楷体_GBK" pitchFamily="65" charset="-122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-14605" y="220980"/>
            <a:ext cx="917321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p>
            <a:pPr>
              <a:spcBef>
                <a:spcPts val="500"/>
              </a:spcBef>
            </a:pP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  （三）填报要求</a:t>
            </a:r>
            <a:endParaRPr lang="zh-CN" altLang="en-US" sz="24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 advTm="0">
    <p:cover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3" name="组合 1"/>
          <p:cNvGrpSpPr/>
          <p:nvPr/>
        </p:nvGrpSpPr>
        <p:grpSpPr>
          <a:xfrm>
            <a:off x="1735138" y="1276350"/>
            <a:ext cx="5542597" cy="2930525"/>
            <a:chOff x="2733" y="2011"/>
            <a:chExt cx="8727" cy="4613"/>
          </a:xfrm>
        </p:grpSpPr>
        <p:grpSp>
          <p:nvGrpSpPr>
            <p:cNvPr id="115714" name="组合 155649"/>
            <p:cNvGrpSpPr/>
            <p:nvPr/>
          </p:nvGrpSpPr>
          <p:grpSpPr>
            <a:xfrm>
              <a:off x="2733" y="2011"/>
              <a:ext cx="8727" cy="2879"/>
              <a:chOff x="0" y="-125"/>
              <a:chExt cx="8732" cy="2881"/>
            </a:xfrm>
          </p:grpSpPr>
          <p:sp>
            <p:nvSpPr>
              <p:cNvPr id="115715" name="TextBox 1"/>
              <p:cNvSpPr/>
              <p:nvPr/>
            </p:nvSpPr>
            <p:spPr>
              <a:xfrm>
                <a:off x="1329" y="-12"/>
                <a:ext cx="3550" cy="1113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4000" dirty="0">
                    <a:solidFill>
                      <a:srgbClr val="C00000"/>
                    </a:solidFill>
                    <a:latin typeface="方正黑体_GBK" pitchFamily="65" charset="-122"/>
                    <a:ea typeface="方正黑体_GBK" pitchFamily="65" charset="-122"/>
                    <a:sym typeface="Arial"/>
                  </a:rPr>
                  <a:t>THANKS</a:t>
                </a:r>
                <a:endParaRPr lang="en-US" altLang="zh-CN" sz="4000" dirty="0">
                  <a:solidFill>
                    <a:srgbClr val="C00000"/>
                  </a:solidFill>
                  <a:latin typeface="方正黑体_GBK" pitchFamily="65" charset="-122"/>
                  <a:ea typeface="方正黑体_GBK" pitchFamily="65" charset="-122"/>
                  <a:sym typeface="Arial"/>
                </a:endParaRPr>
              </a:p>
            </p:txBody>
          </p:sp>
          <p:sp>
            <p:nvSpPr>
              <p:cNvPr id="115716" name="TextBox 8"/>
              <p:cNvSpPr/>
              <p:nvPr/>
            </p:nvSpPr>
            <p:spPr>
              <a:xfrm>
                <a:off x="467" y="919"/>
                <a:ext cx="4771" cy="91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zh-CN" altLang="en-US" sz="3200" dirty="0">
                    <a:solidFill>
                      <a:srgbClr val="C00000"/>
                    </a:solidFill>
                    <a:latin typeface="方正楷体_GBK" pitchFamily="65" charset="-122"/>
                    <a:ea typeface="方正楷体_GBK" pitchFamily="65" charset="-122"/>
                    <a:sym typeface="Arial"/>
                  </a:rPr>
                  <a:t>谢   谢</a:t>
                </a:r>
                <a:endParaRPr lang="zh-CN" altLang="en-US" sz="3200" dirty="0">
                  <a:solidFill>
                    <a:srgbClr val="C00000"/>
                  </a:solidFill>
                  <a:latin typeface="方正楷体_GBK" pitchFamily="65" charset="-122"/>
                  <a:ea typeface="方正楷体_GBK" pitchFamily="65" charset="-122"/>
                  <a:sym typeface="Arial"/>
                </a:endParaRPr>
              </a:p>
            </p:txBody>
          </p:sp>
          <p:sp>
            <p:nvSpPr>
              <p:cNvPr id="115717" name="直接连接符 38916"/>
              <p:cNvSpPr/>
              <p:nvPr/>
            </p:nvSpPr>
            <p:spPr>
              <a:xfrm flipV="1">
                <a:off x="0" y="1838"/>
                <a:ext cx="6777" cy="36"/>
              </a:xfrm>
              <a:prstGeom prst="line">
                <a:avLst/>
              </a:prstGeom>
              <a:ln w="38100" cap="flat" cmpd="sng">
                <a:solidFill>
                  <a:srgbClr val="0D0D0D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15718" name="TextBox 8"/>
              <p:cNvSpPr/>
              <p:nvPr/>
            </p:nvSpPr>
            <p:spPr>
              <a:xfrm>
                <a:off x="50" y="1838"/>
                <a:ext cx="5606" cy="9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/>
                <a:r>
                  <a:rPr lang="en-US" altLang="zh-CN" sz="3200" dirty="0">
                    <a:latin typeface="宋体" pitchFamily="2" charset="-122"/>
                    <a:ea typeface="宋体" pitchFamily="2" charset="-122"/>
                    <a:sym typeface="Arial"/>
                  </a:rPr>
                  <a:t> </a:t>
                </a:r>
                <a:endParaRPr lang="zh-CN" altLang="en-US" sz="3200" dirty="0">
                  <a:latin typeface="宋体" pitchFamily="2" charset="-122"/>
                  <a:ea typeface="宋体" pitchFamily="2" charset="-122"/>
                  <a:sym typeface="Arial"/>
                </a:endParaRPr>
              </a:p>
            </p:txBody>
          </p:sp>
          <p:pic>
            <p:nvPicPr>
              <p:cNvPr id="115719" name="图片 1"/>
              <p:cNvPicPr>
                <a:picLocks noChangeAspect="1"/>
              </p:cNvPicPr>
              <p:nvPr/>
            </p:nvPicPr>
            <p:blipFill>
              <a:blip r:embed="rId1"/>
              <a:stretch>
                <a:fillRect/>
              </a:stretch>
            </p:blipFill>
            <p:spPr>
              <a:xfrm>
                <a:off x="6097" y="-125"/>
                <a:ext cx="2635" cy="2881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40" name="流程图: 决策 39"/>
            <p:cNvSpPr/>
            <p:nvPr/>
          </p:nvSpPr>
          <p:spPr>
            <a:xfrm>
              <a:off x="7439" y="4008"/>
              <a:ext cx="2779" cy="2616"/>
            </a:xfrm>
            <a:prstGeom prst="flowChartDecision">
              <a:avLst/>
            </a:prstGeom>
            <a:gradFill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0" scaled="0"/>
            </a:gradFill>
            <a:ln>
              <a:noFill/>
            </a:ln>
            <a:effectLst>
              <a:outerShdw blurRad="152400" dist="63500" dir="2700000" sx="101000" sy="101000" algn="tl" rotWithShape="0">
                <a:prstClr val="black">
                  <a:alpha val="2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115721" name="矩形 19"/>
            <p:cNvSpPr/>
            <p:nvPr/>
          </p:nvSpPr>
          <p:spPr>
            <a:xfrm>
              <a:off x="7920" y="4905"/>
              <a:ext cx="181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rgbClr val="FF0000"/>
                  </a:solidFill>
                  <a:latin typeface="方正楷体_GBK" pitchFamily="65" charset="-122"/>
                  <a:ea typeface="方正楷体_GBK" pitchFamily="65" charset="-122"/>
                </a:rPr>
                <a:t>EH</a:t>
              </a:r>
              <a:r>
                <a:rPr lang="en-US" altLang="zh-CN" sz="2800" dirty="0">
                  <a:solidFill>
                    <a:srgbClr val="FFFFFF"/>
                  </a:solidFill>
                  <a:latin typeface="方正楷体_GBK" pitchFamily="65" charset="-122"/>
                  <a:ea typeface="方正楷体_GBK" pitchFamily="65" charset="-122"/>
                </a:rPr>
                <a:t>S</a:t>
              </a:r>
              <a:endParaRPr lang="en-US" altLang="zh-CN" sz="2800" dirty="0">
                <a:solidFill>
                  <a:srgbClr val="FFFFFF"/>
                </a:solidFill>
                <a:latin typeface="方正楷体_GBK" pitchFamily="65" charset="-122"/>
                <a:ea typeface="方正楷体_GBK" pitchFamily="65" charset="-122"/>
              </a:endParaRPr>
            </a:p>
          </p:txBody>
        </p:sp>
      </p:grpSp>
    </p:spTree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57344"/>
          <p:cNvSpPr/>
          <p:nvPr/>
        </p:nvSpPr>
        <p:spPr>
          <a:xfrm>
            <a:off x="629285" y="1224915"/>
            <a:ext cx="7885430" cy="292163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1.  </a:t>
            </a: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掌握了三年</a:t>
            </a: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专项</a:t>
            </a: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整治的性质、定位和主要精神了吗？</a:t>
            </a: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8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2</a:t>
            </a: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.  实施几个月，我们当前的工作状态怎样？是不是存在“两个”替代问题？</a:t>
            </a: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3.  挂“图”作战，任务繁杂，怎么推进？是否有重点？是否见子打子？</a:t>
            </a: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4. 都说很重视，但是不是认真当回事认真推动问题的解决，是不是存在应付、对付问题？</a:t>
            </a:r>
            <a:endParaRPr lang="zh-CN" altLang="en-US" sz="24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-14605" y="267335"/>
            <a:ext cx="917321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 algn="just">
              <a:spcBef>
                <a:spcPts val="500"/>
              </a:spcBef>
            </a:pP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</a:t>
            </a:r>
            <a:r>
              <a:rPr lang="en-US" altLang="zh-CN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（一）推进已有几个月，但需反思几个问题  </a:t>
            </a:r>
            <a:endParaRPr lang="zh-CN" altLang="en-US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57344"/>
          <p:cNvSpPr/>
          <p:nvPr/>
        </p:nvSpPr>
        <p:spPr>
          <a:xfrm>
            <a:off x="530225" y="1076325"/>
            <a:ext cx="8082915" cy="339852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pPr indent="457200"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1.  </a:t>
            </a:r>
            <a:r>
              <a:rPr lang="zh-CN" alt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认识上，有的本身重视不够，有的当作了一般性工作。有的部门甚至明知自己职责，不主动，还在推。有的部门内部也没有协同。</a:t>
            </a: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indent="457200"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indent="457200"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2.</a:t>
            </a:r>
            <a:r>
              <a:rPr 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  </a:t>
            </a:r>
            <a:r>
              <a:rPr lang="zh-CN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研究上，不主动</a:t>
            </a:r>
            <a:r>
              <a:rPr lang="en-US" altLang="zh-CN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——</a:t>
            </a:r>
            <a:r>
              <a:rPr lang="zh-CN" altLang="en-US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被动应付，</a:t>
            </a:r>
            <a:r>
              <a:rPr lang="en-US" altLang="zh-CN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“</a:t>
            </a:r>
            <a:r>
              <a:rPr lang="zh-CN" altLang="en-US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两个替代</a:t>
            </a:r>
            <a:r>
              <a:rPr lang="en-US" altLang="zh-CN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”</a:t>
            </a:r>
            <a:r>
              <a:rPr lang="zh-CN" altLang="en-US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现象突出。不按照从根本上消除事故隐患的角度主动研究，只满足上面或部门安排；</a:t>
            </a:r>
            <a:r>
              <a:rPr lang="zh-CN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不深入</a:t>
            </a:r>
            <a:r>
              <a:rPr lang="en-US" altLang="zh-CN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——</a:t>
            </a:r>
            <a:r>
              <a:rPr lang="zh-CN" altLang="en-US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满足于一般性排查整治、排查整治一般性问题，没有从根本上解决问题。</a:t>
            </a:r>
            <a:endParaRPr lang="zh-CN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indent="457200"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indent="457200"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sz="2000" dirty="0" smtClean="0">
                <a:solidFill>
                  <a:schemeClr val="tx1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3. </a:t>
            </a:r>
            <a:r>
              <a:rPr lang="zh-CN" sz="2000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推动上，包括对基层、对企业，办法不多，措施不力。包括强化责任、严格执法方面，包括系统化、机制化、科技化上下功夫较少。</a:t>
            </a:r>
            <a:endParaRPr lang="zh-CN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indent="457200"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sz="2000" dirty="0" smtClean="0">
              <a:solidFill>
                <a:schemeClr val="tx1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-14605" y="267335"/>
            <a:ext cx="917321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 algn="just">
              <a:spcBef>
                <a:spcPts val="500"/>
              </a:spcBef>
            </a:pP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</a:t>
            </a:r>
            <a:r>
              <a:rPr lang="en-US" altLang="zh-CN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（二）当前存在的问题  </a:t>
            </a:r>
            <a:endParaRPr lang="zh-CN" altLang="en-US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文本框 15361"/>
          <p:cNvSpPr txBox="1">
            <a:spLocks noChangeArrowheads="1"/>
          </p:cNvSpPr>
          <p:nvPr/>
        </p:nvSpPr>
        <p:spPr bwMode="auto">
          <a:xfrm>
            <a:off x="574675" y="1691640"/>
            <a:ext cx="8189595" cy="129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1pPr>
            <a:lvl2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2pPr>
            <a:lvl3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3pPr>
            <a:lvl4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4pPr>
            <a:lvl5pPr defTabSz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48945" fontAlgn="base">
              <a:spcBef>
                <a:spcPct val="0"/>
              </a:spcBef>
              <a:spcAft>
                <a:spcPct val="0"/>
              </a:spcAft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4400">
                <a:solidFill>
                  <a:schemeClr val="bg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spcBef>
                <a:spcPts val="500"/>
              </a:spcBef>
            </a:pPr>
            <a:r>
              <a:rPr lang="zh-CN" altLang="en-US" sz="3600" b="1" dirty="0" smtClean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</a:rPr>
              <a:t>二、</a:t>
            </a:r>
            <a:r>
              <a:rPr lang="zh-CN" altLang="en-US" sz="3600" b="1" dirty="0" smtClean="0">
                <a:solidFill>
                  <a:srgbClr val="C0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政府和企业怎么深化三年专项整治</a:t>
            </a:r>
            <a:endParaRPr lang="zh-CN" altLang="en-US" sz="3600" b="1" dirty="0">
              <a:solidFill>
                <a:srgbClr val="C00000"/>
              </a:solidFill>
              <a:latin typeface="方正黑体_GBK" pitchFamily="65" charset="-122"/>
              <a:ea typeface="方正黑体_GBK" pitchFamily="65" charset="-122"/>
              <a:cs typeface="+mn-ea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矩形 57344"/>
          <p:cNvSpPr/>
          <p:nvPr/>
        </p:nvSpPr>
        <p:spPr>
          <a:xfrm>
            <a:off x="401955" y="967105"/>
            <a:ext cx="8208645" cy="4004310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>
            <a:spAutoFit/>
          </a:bodyPr>
          <a:lstStyle/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“1”，</a:t>
            </a:r>
            <a:r>
              <a:rPr lang="zh-CN" altLang="en-US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一个专班推进。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由市领导牵头的专班统筹推进全市三年行动。</a:t>
            </a:r>
            <a:endParaRPr lang="zh-CN" altLang="en-US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“2”，作出两大改革：</a:t>
            </a:r>
            <a:endParaRPr lang="zh-CN" altLang="en-US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            </a:t>
            </a:r>
            <a:r>
              <a:rPr lang="zh-CN" altLang="en-US" b="1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一是全市一套方案运行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（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“1+3+11”）</a:t>
            </a:r>
            <a:r>
              <a:rPr lang="en-US" altLang="zh-CN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3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个专题与</a:t>
            </a:r>
            <a:r>
              <a:rPr lang="en-US" altLang="zh-CN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11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  <a:sym typeface="+mn-ea"/>
              </a:rPr>
              <a:t>个专项的关系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。</a:t>
            </a:r>
            <a:endParaRPr lang="zh-CN" altLang="en-US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            </a:t>
            </a:r>
            <a:r>
              <a:rPr lang="zh-CN" altLang="en-US" b="1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二是全市一个机构统筹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。</a:t>
            </a:r>
            <a:r>
              <a:rPr lang="zh-CN" altLang="en-US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安委办与各专项办职责分工。</a:t>
            </a:r>
            <a:endParaRPr lang="zh-CN" altLang="en-US" dirty="0" smtClean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“3”，抓好三个环节。</a:t>
            </a:r>
            <a:endParaRPr lang="zh-CN" altLang="en-US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            </a:t>
            </a:r>
            <a:r>
              <a:rPr lang="zh-CN" altLang="en-US" b="1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一是精心制“图”。二是按“图”作战。三是对“图”督考。</a:t>
            </a:r>
            <a:endParaRPr lang="zh-CN" altLang="en-US" b="1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b="1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          </a:t>
            </a:r>
            <a:r>
              <a:rPr lang="zh-CN" altLang="en-US" dirty="0" smtClean="0">
                <a:solidFill>
                  <a:srgbClr val="FF0000"/>
                </a:solidFill>
                <a:latin typeface="方正楷体_GBK" pitchFamily="65" charset="-122"/>
                <a:ea typeface="方正楷体_GBK" pitchFamily="65" charset="-122"/>
                <a:cs typeface="+mn-ea"/>
              </a:rPr>
              <a:t> 根据市安委会办公室109号文件，要合并“图”，标重点、抓落实。</a:t>
            </a:r>
            <a:endParaRPr lang="zh-CN" altLang="en-US" dirty="0" smtClean="0">
              <a:solidFill>
                <a:srgbClr val="FF0000"/>
              </a:solidFill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solidFill>
                  <a:srgbClr val="FF0000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“4”，落实四个机制。</a:t>
            </a:r>
            <a:endParaRPr lang="zh-CN" altLang="en-US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           </a:t>
            </a:r>
            <a:r>
              <a:rPr lang="zh-CN" altLang="en-US" b="1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一是信息督办机制。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周动态</a:t>
            </a:r>
            <a:r>
              <a:rPr lang="en-US" altLang="zh-CN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——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典型即报，月小结</a:t>
            </a:r>
            <a:r>
              <a:rPr lang="en-US" altLang="zh-CN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——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重要进展，季汇报</a:t>
            </a:r>
            <a:r>
              <a:rPr lang="en-US" altLang="zh-CN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——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常务会研究，年总结</a:t>
            </a:r>
            <a:r>
              <a:rPr lang="en-US" altLang="zh-CN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——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党委政府听取汇报。</a:t>
            </a:r>
            <a:endParaRPr lang="zh-CN" altLang="en-US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           </a:t>
            </a:r>
            <a:r>
              <a:rPr lang="zh-CN" altLang="en-US" b="1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二是督查考核机制</a:t>
            </a: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。</a:t>
            </a:r>
            <a:endParaRPr lang="zh-CN" altLang="en-US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       </a:t>
            </a:r>
            <a:r>
              <a:rPr lang="zh-CN" altLang="en-US" b="1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    三是警示曝光机制。</a:t>
            </a:r>
            <a:endParaRPr lang="zh-CN" altLang="en-US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  <a:p>
            <a:pPr defTabSz="914400">
              <a:lnSpc>
                <a:spcPts val="236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           </a:t>
            </a:r>
            <a:r>
              <a:rPr lang="zh-CN" altLang="en-US" b="1" dirty="0" smtClean="0">
                <a:latin typeface="方正楷体_GBK" pitchFamily="65" charset="-122"/>
                <a:ea typeface="方正楷体_GBK" pitchFamily="65" charset="-122"/>
                <a:cs typeface="+mn-ea"/>
              </a:rPr>
              <a:t>四是追责问责机制。</a:t>
            </a:r>
            <a:endParaRPr lang="zh-CN" altLang="en-US" b="1" dirty="0" smtClean="0">
              <a:latin typeface="方正楷体_GBK" pitchFamily="65" charset="-122"/>
              <a:ea typeface="方正楷体_GBK" pitchFamily="65" charset="-122"/>
              <a:cs typeface="+mn-ea"/>
            </a:endParaRPr>
          </a:p>
        </p:txBody>
      </p:sp>
      <p:sp>
        <p:nvSpPr>
          <p:cNvPr id="2" name="MH_SubTitle_1"/>
          <p:cNvSpPr/>
          <p:nvPr/>
        </p:nvSpPr>
        <p:spPr>
          <a:xfrm flipH="1">
            <a:off x="-14605" y="267335"/>
            <a:ext cx="917321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（一）重庆市三年专项整治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  <a:sym typeface="+mn-ea"/>
              </a:rPr>
              <a:t>“1234”推进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思路</a:t>
            </a:r>
            <a:endParaRPr lang="zh-CN" altLang="en-US" sz="2400" dirty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SubTitle_1"/>
          <p:cNvSpPr/>
          <p:nvPr/>
        </p:nvSpPr>
        <p:spPr>
          <a:xfrm flipH="1">
            <a:off x="0" y="295910"/>
            <a:ext cx="9144000" cy="555625"/>
          </a:xfrm>
          <a:prstGeom prst="rect">
            <a:avLst/>
          </a:prstGeom>
          <a:gradFill rotWithShape="1">
            <a:gsLst>
              <a:gs pos="36000">
                <a:schemeClr val="accent1"/>
              </a:gs>
              <a:gs pos="67000">
                <a:schemeClr val="accent1"/>
              </a:gs>
              <a:gs pos="100000">
                <a:srgbClr val="034373"/>
              </a:gs>
            </a:gsLst>
            <a:lin ang="5400000"/>
            <a:tileRect/>
          </a:gradFill>
          <a:ln w="9525">
            <a:noFill/>
          </a:ln>
        </p:spPr>
        <p:txBody>
          <a:bodyPr anchor="ctr"/>
          <a:lstStyle/>
          <a:p>
            <a:pPr>
              <a:spcBef>
                <a:spcPts val="500"/>
              </a:spcBef>
            </a:pPr>
            <a:r>
              <a:rPr lang="en-US" altLang="zh-CN" sz="28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    </a:t>
            </a:r>
            <a:r>
              <a:rPr lang="zh-CN" altLang="en-US" sz="2400" dirty="0" smtClean="0">
                <a:solidFill>
                  <a:schemeClr val="bg1"/>
                </a:solidFill>
                <a:latin typeface="方正黑体_GBK" pitchFamily="65" charset="-122"/>
                <a:ea typeface="方正黑体_GBK" pitchFamily="65" charset="-122"/>
                <a:cs typeface="+mn-ea"/>
              </a:rPr>
              <a:t>（二）三年专项整治怎么治把握两个方向</a:t>
            </a:r>
            <a:endParaRPr lang="en-US" altLang="zh-CN" sz="2400" dirty="0" smtClean="0">
              <a:solidFill>
                <a:schemeClr val="bg1"/>
              </a:solidFill>
              <a:latin typeface="方正黑体_GBK" pitchFamily="65" charset="-122"/>
              <a:ea typeface="方正黑体_GBK" pitchFamily="65" charset="-122"/>
              <a:cs typeface="+mn-ea"/>
              <a:sym typeface="微软雅黑" charset="-122"/>
            </a:endParaRPr>
          </a:p>
        </p:txBody>
      </p:sp>
      <p:sp>
        <p:nvSpPr>
          <p:cNvPr id="5" name="文本框 43008"/>
          <p:cNvSpPr txBox="1"/>
          <p:nvPr/>
        </p:nvSpPr>
        <p:spPr>
          <a:xfrm>
            <a:off x="438785" y="987574"/>
            <a:ext cx="8381687" cy="366163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400" dirty="0" smtClean="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三年专项整治是新东西吗？</a:t>
            </a:r>
            <a:r>
              <a:rPr lang="zh-CN" altLang="en-US" sz="2400" dirty="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      </a:t>
            </a:r>
            <a:endParaRPr lang="zh-CN" altLang="en-US" sz="2400" dirty="0"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400" dirty="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      </a:t>
            </a:r>
            <a:r>
              <a:rPr lang="zh-CN" altLang="en-US" sz="2000" dirty="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不新的是经验，新的是提升</a:t>
            </a:r>
            <a:endParaRPr lang="zh-CN" altLang="en-US" sz="2000" noProof="1"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12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000" noProof="1">
              <a:solidFill>
                <a:schemeClr val="tx1"/>
              </a:solidFill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000" noProof="1">
                <a:solidFill>
                  <a:srgbClr val="FF0000"/>
                </a:solidFill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       成熟的经验反复用，突出的问题抓攻坚</a:t>
            </a:r>
            <a:endParaRPr lang="zh-CN" altLang="en-US" sz="2000" noProof="1">
              <a:solidFill>
                <a:srgbClr val="FF0000"/>
              </a:solidFill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800" noProof="1">
              <a:solidFill>
                <a:srgbClr val="FF0000"/>
              </a:solidFill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400" noProof="1">
                <a:solidFill>
                  <a:srgbClr val="FF0000"/>
                </a:solidFill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 </a:t>
            </a:r>
            <a:r>
              <a:rPr lang="zh-CN" altLang="en-US" sz="2000" noProof="1" dirty="0" smtClean="0">
                <a:solidFill>
                  <a:srgbClr val="FF0000"/>
                </a:solidFill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经验和问题都需要认真梳理（尤其是根源性、本质性以及突出的问题）</a:t>
            </a:r>
            <a:endParaRPr lang="zh-CN" altLang="en-US" sz="2000" noProof="1" dirty="0" smtClean="0">
              <a:solidFill>
                <a:srgbClr val="FF0000"/>
              </a:solidFill>
              <a:effectLst/>
              <a:latin typeface="方正黑体_GBK" pitchFamily="65" charset="-122"/>
              <a:ea typeface="方正黑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000" noProof="1" dirty="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  </a:t>
            </a:r>
            <a:r>
              <a:rPr lang="zh-CN" altLang="en-US" sz="2000" noProof="1" dirty="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区县、行业领域主管部门</a:t>
            </a:r>
            <a:r>
              <a:rPr lang="zh-CN" altLang="en-US" sz="2000" dirty="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重点关注</a:t>
            </a:r>
            <a:r>
              <a:rPr lang="zh-CN" altLang="en-US" sz="2000" noProof="1" dirty="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：</a:t>
            </a:r>
            <a:r>
              <a:rPr lang="zh-CN" altLang="en-US" sz="2000" noProof="1" dirty="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改善安全基本面、务实推进企业安全标准化以及最根本、最集中的问题；</a:t>
            </a:r>
            <a:endParaRPr lang="zh-CN" altLang="en-US" sz="2000" noProof="1" dirty="0"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CN" altLang="en-US" sz="2000" noProof="1" dirty="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  </a:t>
            </a:r>
            <a:r>
              <a:rPr lang="zh-CN" altLang="en-US" sz="2000" noProof="1" dirty="0">
                <a:effectLst/>
                <a:latin typeface="方正黑体_GBK" pitchFamily="65" charset="-122"/>
                <a:ea typeface="方正黑体_GBK" pitchFamily="65" charset="-122"/>
                <a:cs typeface="+mn-ea"/>
                <a:sym typeface="宋体" pitchFamily="2" charset="-122"/>
              </a:rPr>
              <a:t>企业重点关注：</a:t>
            </a:r>
            <a:r>
              <a:rPr lang="zh-CN" altLang="en-US" sz="2000" noProof="1" dirty="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基础条件</a:t>
            </a:r>
            <a:r>
              <a:rPr lang="zh-CN" altLang="en-US" sz="2000" noProof="1" dirty="0">
                <a:solidFill>
                  <a:srgbClr val="FF0000"/>
                </a:solidFill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（危化行业的新情况）</a:t>
            </a:r>
            <a:r>
              <a:rPr lang="zh-CN" altLang="en-US" sz="2000" noProof="1" dirty="0"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以及全员责任制、“双防控”机制、总工程师制度等方面的问题。</a:t>
            </a:r>
            <a:endParaRPr lang="zh-CN" altLang="en-US" sz="2000" noProof="1" dirty="0"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US" sz="2400" noProof="1" dirty="0" smtClean="0">
              <a:solidFill>
                <a:srgbClr val="FF0000"/>
              </a:solidFill>
              <a:effectLst/>
              <a:latin typeface="方正黑体_GBK" pitchFamily="65" charset="-122"/>
              <a:ea typeface="方正黑体_GBK" pitchFamily="65" charset="-122"/>
              <a:cs typeface="+mn-ea"/>
              <a:sym typeface="宋体" pitchFamily="2" charset="-122"/>
            </a:endParaRPr>
          </a:p>
          <a:p>
            <a:pPr indent="360045" defTabSz="0">
              <a:lnSpc>
                <a:spcPts val="29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400" noProof="1" smtClean="0">
                <a:solidFill>
                  <a:schemeClr val="tx1"/>
                </a:solidFill>
                <a:effectLst/>
                <a:latin typeface="方正楷体_GBK" pitchFamily="65" charset="-122"/>
                <a:ea typeface="方正楷体_GBK" pitchFamily="65" charset="-122"/>
                <a:cs typeface="+mn-ea"/>
                <a:sym typeface="宋体" pitchFamily="2" charset="-122"/>
              </a:rPr>
              <a:t>                                        </a:t>
            </a:r>
            <a:endParaRPr lang="zh-CN" altLang="en-US" sz="2400" noProof="1">
              <a:solidFill>
                <a:schemeClr val="tx1"/>
              </a:solidFill>
              <a:effectLst/>
              <a:latin typeface="方正楷体_GBK" pitchFamily="65" charset="-122"/>
              <a:ea typeface="方正楷体_GBK" pitchFamily="65" charset="-122"/>
              <a:cs typeface="+mn-ea"/>
              <a:sym typeface="宋体" pitchFamily="2" charset="-122"/>
            </a:endParaRPr>
          </a:p>
        </p:txBody>
      </p:sp>
    </p:spTree>
  </p:cSld>
  <p:clrMapOvr>
    <a:masterClrMapping/>
  </p:clrMapOvr>
  <p:transition spd="slow" advTm="0">
    <p:cover dir="lu"/>
  </p:transition>
</p:sld>
</file>

<file path=ppt/theme/theme1.xml><?xml version="1.0" encoding="utf-8"?>
<a:theme xmlns:a="http://schemas.openxmlformats.org/drawingml/2006/main" name="第一PPT，www.1ppt.com​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0070C0"/>
      </a:accent2>
      <a:accent3>
        <a:srgbClr val="FFFFFF"/>
      </a:accent3>
      <a:accent4>
        <a:srgbClr val="000000"/>
      </a:accent4>
      <a:accent5>
        <a:srgbClr val="B3C1DA"/>
      </a:accent5>
      <a:accent6>
        <a:srgbClr val="0064AC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rgbClr val="C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第一PPT，www.1ppt.com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0070C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0065AE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​_4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0070C0"/>
      </a:accent2>
      <a:accent3>
        <a:srgbClr val="FFFFFF"/>
      </a:accent3>
      <a:accent4>
        <a:srgbClr val="000000"/>
      </a:accent4>
      <a:accent5>
        <a:srgbClr val="B3C1DA"/>
      </a:accent5>
      <a:accent6>
        <a:srgbClr val="0064AC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第一PPT，www.1ppt.com​_4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0070C0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0065AE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8879</Words>
  <Application>WPS 演示</Application>
  <PresentationFormat>全屏显示(16:9)</PresentationFormat>
  <Paragraphs>422</Paragraphs>
  <Slides>41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41</vt:i4>
      </vt:variant>
    </vt:vector>
  </HeadingPairs>
  <TitlesOfParts>
    <vt:vector size="43" baseType="lpstr">
      <vt:lpstr>第一PPT，www.1ppt.com​</vt:lpstr>
      <vt:lpstr>第一PPT，www.1ppt.com​_4</vt:lpstr>
      <vt:lpstr>安全生产专项整治三年行动视频会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尽职履责与尽职免责</dc:title>
  <dc:creator>tyyy</dc:creator>
  <cp:lastModifiedBy>李翔</cp:lastModifiedBy>
  <cp:revision>505</cp:revision>
  <dcterms:created xsi:type="dcterms:W3CDTF">2015-12-21T04:25:00Z</dcterms:created>
  <dcterms:modified xsi:type="dcterms:W3CDTF">2021-04-16T12:26:51Z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2052-10.8.0.5562</vt:lpwstr>
  </property>
</Properties>
</file>